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9"/>
  </p:notesMasterIdLst>
  <p:sldIdLst>
    <p:sldId id="256" r:id="rId2"/>
    <p:sldId id="257" r:id="rId3"/>
    <p:sldId id="270" r:id="rId4"/>
    <p:sldId id="258" r:id="rId5"/>
    <p:sldId id="259" r:id="rId6"/>
    <p:sldId id="271" r:id="rId7"/>
    <p:sldId id="260" r:id="rId8"/>
    <p:sldId id="274" r:id="rId9"/>
    <p:sldId id="275" r:id="rId10"/>
    <p:sldId id="261" r:id="rId11"/>
    <p:sldId id="262" r:id="rId12"/>
    <p:sldId id="263" r:id="rId13"/>
    <p:sldId id="272" r:id="rId14"/>
    <p:sldId id="264" r:id="rId15"/>
    <p:sldId id="273" r:id="rId16"/>
    <p:sldId id="276" r:id="rId17"/>
    <p:sldId id="277" r:id="rId18"/>
  </p:sldIdLst>
  <p:sldSz cx="9144000" cy="5143500" type="screen16x9"/>
  <p:notesSz cx="6858000" cy="9144000"/>
  <p:embeddedFontLst>
    <p:embeddedFont>
      <p:font typeface="Anaheim" panose="020B0604020202020204" charset="-93"/>
      <p:regular r:id="rId20"/>
      <p:bold r:id="rId21"/>
    </p:embeddedFont>
    <p:embeddedFont>
      <p:font typeface="Raleway" panose="020B0604020202020204" charset="-93"/>
      <p:regular r:id="rId22"/>
      <p:bold r:id="rId23"/>
      <p:italic r:id="rId24"/>
      <p:boldItalic r:id="rId25"/>
    </p:embeddedFont>
    <p:embeddedFont>
      <p:font typeface="Manrope" panose="020B0604020202020204" charset="0"/>
      <p:regular r:id="rId26"/>
      <p:bold r:id="rId27"/>
    </p:embeddedFont>
    <p:embeddedFont>
      <p:font typeface="Onest" panose="020B0604020202020204" charset="0"/>
      <p:regular r:id="rId28"/>
      <p:bold r:id="rId29"/>
    </p:embeddedFont>
    <p:embeddedFont>
      <p:font typeface="Rethink Sans ExtraBold" panose="020B0604020202020204" charset="0"/>
      <p:bold r:id="rId30"/>
      <p:boldItalic r:id="rId31"/>
    </p:embeddedFont>
    <p:embeddedFont>
      <p:font typeface="Bebas Neue" panose="020B060402020202020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9482E84-A320-4623-BBB7-D2FF68680593}">
  <a:tblStyle styleId="{29482E84-A320-4623-BBB7-D2FF6868059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80" d="100"/>
          <a:sy n="80" d="100"/>
        </p:scale>
        <p:origin x="48" y="42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title="abstract-grainy-texture-background.jpg"/>
          <p:cNvPicPr preferRelativeResize="0"/>
          <p:nvPr/>
        </p:nvPicPr>
        <p:blipFill>
          <a:blip r:embed="rId2">
            <a:alphaModFix amt="80000"/>
          </a:blip>
          <a:stretch>
            <a:fillRect/>
          </a:stretch>
        </p:blipFill>
        <p:spPr>
          <a:xfrm>
            <a:off x="0" y="0"/>
            <a:ext cx="9144003" cy="5143498"/>
          </a:xfrm>
          <a:prstGeom prst="rect">
            <a:avLst/>
          </a:prstGeom>
          <a:noFill/>
          <a:ln>
            <a:noFill/>
          </a:ln>
        </p:spPr>
      </p:pic>
      <p:sp>
        <p:nvSpPr>
          <p:cNvPr id="10" name="Google Shape;10;p2"/>
          <p:cNvSpPr txBox="1">
            <a:spLocks noGrp="1"/>
          </p:cNvSpPr>
          <p:nvPr>
            <p:ph type="ctrTitle"/>
          </p:nvPr>
        </p:nvSpPr>
        <p:spPr>
          <a:xfrm>
            <a:off x="359100" y="313175"/>
            <a:ext cx="8392800" cy="2373300"/>
          </a:xfrm>
          <a:prstGeom prst="rect">
            <a:avLst/>
          </a:prstGeom>
        </p:spPr>
        <p:txBody>
          <a:bodyPr spcFirstLastPara="1" wrap="square" lIns="91425" tIns="91425" rIns="91425" bIns="91425" anchor="t" anchorCtr="0">
            <a:noAutofit/>
          </a:bodyPr>
          <a:lstStyle>
            <a:lvl1pPr lvl="0" algn="just">
              <a:spcBef>
                <a:spcPts val="0"/>
              </a:spcBef>
              <a:spcAft>
                <a:spcPts val="0"/>
              </a:spcAft>
              <a:buClr>
                <a:srgbClr val="191919"/>
              </a:buClr>
              <a:buSzPts val="5200"/>
              <a:buNone/>
              <a:defRPr sz="9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3080375" y="4245400"/>
            <a:ext cx="5671800" cy="7194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solidFill>
          <a:schemeClr val="dk2"/>
        </a:solidFill>
        <a:effectLst/>
      </p:bgPr>
    </p:bg>
    <p:spTree>
      <p:nvGrpSpPr>
        <p:cNvPr id="1" name="Shape 43"/>
        <p:cNvGrpSpPr/>
        <p:nvPr/>
      </p:nvGrpSpPr>
      <p:grpSpPr>
        <a:xfrm>
          <a:off x="0" y="0"/>
          <a:ext cx="0" cy="0"/>
          <a:chOff x="0" y="0"/>
          <a:chExt cx="0" cy="0"/>
        </a:xfrm>
      </p:grpSpPr>
      <p:sp>
        <p:nvSpPr>
          <p:cNvPr id="44" name="Google Shape;44;p13"/>
          <p:cNvSpPr txBox="1">
            <a:spLocks noGrp="1"/>
          </p:cNvSpPr>
          <p:nvPr>
            <p:ph type="title"/>
          </p:nvPr>
        </p:nvSpPr>
        <p:spPr>
          <a:xfrm>
            <a:off x="228600" y="4002900"/>
            <a:ext cx="3250500" cy="9120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 name="Google Shape;45;p13"/>
          <p:cNvSpPr txBox="1">
            <a:spLocks noGrp="1"/>
          </p:cNvSpPr>
          <p:nvPr>
            <p:ph type="title" idx="2" hasCustomPrompt="1"/>
          </p:nvPr>
        </p:nvSpPr>
        <p:spPr>
          <a:xfrm>
            <a:off x="2396725" y="46704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latin typeface="Rethink Sans ExtraBold"/>
                <a:ea typeface="Rethink Sans ExtraBold"/>
                <a:cs typeface="Rethink Sans ExtraBold"/>
                <a:sym typeface="Rethink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6" name="Google Shape;46;p13"/>
          <p:cNvSpPr txBox="1">
            <a:spLocks noGrp="1"/>
          </p:cNvSpPr>
          <p:nvPr>
            <p:ph type="title" idx="3" hasCustomPrompt="1"/>
          </p:nvPr>
        </p:nvSpPr>
        <p:spPr>
          <a:xfrm>
            <a:off x="5753400" y="161952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latin typeface="Rethink Sans ExtraBold"/>
                <a:ea typeface="Rethink Sans ExtraBold"/>
                <a:cs typeface="Rethink Sans ExtraBold"/>
                <a:sym typeface="Rethink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7" name="Google Shape;47;p13"/>
          <p:cNvSpPr txBox="1">
            <a:spLocks noGrp="1"/>
          </p:cNvSpPr>
          <p:nvPr>
            <p:ph type="title" idx="4" hasCustomPrompt="1"/>
          </p:nvPr>
        </p:nvSpPr>
        <p:spPr>
          <a:xfrm>
            <a:off x="5753396" y="46704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latin typeface="Rethink Sans ExtraBold"/>
                <a:ea typeface="Rethink Sans ExtraBold"/>
                <a:cs typeface="Rethink Sans ExtraBold"/>
                <a:sym typeface="Rethink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 name="Google Shape;48;p13"/>
          <p:cNvSpPr txBox="1">
            <a:spLocks noGrp="1"/>
          </p:cNvSpPr>
          <p:nvPr>
            <p:ph type="title" idx="5" hasCustomPrompt="1"/>
          </p:nvPr>
        </p:nvSpPr>
        <p:spPr>
          <a:xfrm>
            <a:off x="2396721" y="277191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latin typeface="Rethink Sans ExtraBold"/>
                <a:ea typeface="Rethink Sans ExtraBold"/>
                <a:cs typeface="Rethink Sans ExtraBold"/>
                <a:sym typeface="Rethink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 name="Google Shape;49;p13"/>
          <p:cNvSpPr txBox="1">
            <a:spLocks noGrp="1"/>
          </p:cNvSpPr>
          <p:nvPr>
            <p:ph type="title" idx="6" hasCustomPrompt="1"/>
          </p:nvPr>
        </p:nvSpPr>
        <p:spPr>
          <a:xfrm>
            <a:off x="2396724" y="1619502"/>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latin typeface="Rethink Sans ExtraBold"/>
                <a:ea typeface="Rethink Sans ExtraBold"/>
                <a:cs typeface="Rethink Sans ExtraBold"/>
                <a:sym typeface="Rethink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0" name="Google Shape;50;p13"/>
          <p:cNvSpPr txBox="1">
            <a:spLocks noGrp="1"/>
          </p:cNvSpPr>
          <p:nvPr>
            <p:ph type="title" idx="7" hasCustomPrompt="1"/>
          </p:nvPr>
        </p:nvSpPr>
        <p:spPr>
          <a:xfrm>
            <a:off x="5753399" y="277191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accent1"/>
                </a:solidFill>
                <a:latin typeface="Rethink Sans ExtraBold"/>
                <a:ea typeface="Rethink Sans ExtraBold"/>
                <a:cs typeface="Rethink Sans ExtraBold"/>
                <a:sym typeface="Rethink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3131425" y="228600"/>
            <a:ext cx="2427300" cy="754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Bebas Neue"/>
              <a:buNone/>
              <a:defRPr sz="2000">
                <a:solidFill>
                  <a:schemeClr val="dk1"/>
                </a:solidFill>
                <a:latin typeface="Rethink Sans ExtraBold"/>
                <a:ea typeface="Rethink Sans ExtraBold"/>
                <a:cs typeface="Rethink Sans ExtraBold"/>
                <a:sym typeface="Rethink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2" name="Google Shape;52;p13"/>
          <p:cNvSpPr txBox="1">
            <a:spLocks noGrp="1"/>
          </p:cNvSpPr>
          <p:nvPr>
            <p:ph type="subTitle" idx="8"/>
          </p:nvPr>
        </p:nvSpPr>
        <p:spPr>
          <a:xfrm>
            <a:off x="6488100" y="228600"/>
            <a:ext cx="2427300" cy="754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Bebas Neue"/>
              <a:buNone/>
              <a:defRPr sz="2000">
                <a:solidFill>
                  <a:schemeClr val="dk1"/>
                </a:solidFill>
                <a:latin typeface="Rethink Sans ExtraBold"/>
                <a:ea typeface="Rethink Sans ExtraBold"/>
                <a:cs typeface="Rethink Sans ExtraBold"/>
                <a:sym typeface="Rethink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 name="Google Shape;53;p13"/>
          <p:cNvSpPr txBox="1">
            <a:spLocks noGrp="1"/>
          </p:cNvSpPr>
          <p:nvPr>
            <p:ph type="subTitle" idx="9"/>
          </p:nvPr>
        </p:nvSpPr>
        <p:spPr>
          <a:xfrm>
            <a:off x="3131425" y="1381063"/>
            <a:ext cx="2427300" cy="754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Bebas Neue"/>
              <a:buNone/>
              <a:defRPr sz="2000">
                <a:solidFill>
                  <a:schemeClr val="dk1"/>
                </a:solidFill>
                <a:latin typeface="Rethink Sans ExtraBold"/>
                <a:ea typeface="Rethink Sans ExtraBold"/>
                <a:cs typeface="Rethink Sans ExtraBold"/>
                <a:sym typeface="Rethink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 name="Google Shape;54;p13"/>
          <p:cNvSpPr txBox="1">
            <a:spLocks noGrp="1"/>
          </p:cNvSpPr>
          <p:nvPr>
            <p:ph type="subTitle" idx="13"/>
          </p:nvPr>
        </p:nvSpPr>
        <p:spPr>
          <a:xfrm>
            <a:off x="6488100" y="1381133"/>
            <a:ext cx="2427300" cy="754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Bebas Neue"/>
              <a:buNone/>
              <a:defRPr sz="2000">
                <a:solidFill>
                  <a:schemeClr val="dk1"/>
                </a:solidFill>
                <a:latin typeface="Rethink Sans ExtraBold"/>
                <a:ea typeface="Rethink Sans ExtraBold"/>
                <a:cs typeface="Rethink Sans ExtraBold"/>
                <a:sym typeface="Rethink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 name="Google Shape;55;p13"/>
          <p:cNvSpPr txBox="1">
            <a:spLocks noGrp="1"/>
          </p:cNvSpPr>
          <p:nvPr>
            <p:ph type="subTitle" idx="14"/>
          </p:nvPr>
        </p:nvSpPr>
        <p:spPr>
          <a:xfrm>
            <a:off x="3131425" y="2533550"/>
            <a:ext cx="2427300" cy="754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Bebas Neue"/>
              <a:buNone/>
              <a:defRPr sz="2000">
                <a:solidFill>
                  <a:schemeClr val="dk1"/>
                </a:solidFill>
                <a:latin typeface="Rethink Sans ExtraBold"/>
                <a:ea typeface="Rethink Sans ExtraBold"/>
                <a:cs typeface="Rethink Sans ExtraBold"/>
                <a:sym typeface="Rethink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6" name="Google Shape;56;p13"/>
          <p:cNvSpPr txBox="1">
            <a:spLocks noGrp="1"/>
          </p:cNvSpPr>
          <p:nvPr>
            <p:ph type="subTitle" idx="15"/>
          </p:nvPr>
        </p:nvSpPr>
        <p:spPr>
          <a:xfrm>
            <a:off x="6488100" y="2533550"/>
            <a:ext cx="2427300" cy="754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Bebas Neue"/>
              <a:buNone/>
              <a:defRPr sz="2000">
                <a:solidFill>
                  <a:schemeClr val="dk1"/>
                </a:solidFill>
                <a:latin typeface="Rethink Sans ExtraBold"/>
                <a:ea typeface="Rethink Sans ExtraBold"/>
                <a:cs typeface="Rethink Sans ExtraBold"/>
                <a:sym typeface="Rethink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4">
    <p:bg>
      <p:bgPr>
        <a:solidFill>
          <a:schemeClr val="dk2"/>
        </a:solidFill>
        <a:effectLst/>
      </p:bgPr>
    </p:bg>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3051725" y="228600"/>
            <a:ext cx="5863800" cy="2070900"/>
          </a:xfrm>
          <a:prstGeom prst="rect">
            <a:avLst/>
          </a:prstGeom>
        </p:spPr>
        <p:txBody>
          <a:bodyPr spcFirstLastPara="1" wrap="square" lIns="91425" tIns="91425" rIns="91425" bIns="91425" anchor="t" anchorCtr="0">
            <a:noAutofit/>
          </a:bodyPr>
          <a:lstStyle>
            <a:lvl1pPr lvl="0" algn="r">
              <a:spcBef>
                <a:spcPts val="0"/>
              </a:spcBef>
              <a:spcAft>
                <a:spcPts val="0"/>
              </a:spcAft>
              <a:buSzPts val="2600"/>
              <a:buNone/>
              <a:defRPr sz="31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61" name="Google Shape;61;p15"/>
          <p:cNvSpPr txBox="1">
            <a:spLocks noGrp="1"/>
          </p:cNvSpPr>
          <p:nvPr>
            <p:ph type="subTitle" idx="1"/>
          </p:nvPr>
        </p:nvSpPr>
        <p:spPr>
          <a:xfrm>
            <a:off x="228600" y="2206400"/>
            <a:ext cx="4154400" cy="2708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1400"/>
              <a:buChar char="●"/>
              <a:defRPr sz="1200"/>
            </a:lvl1pPr>
            <a:lvl2pPr lvl="1" algn="ctr">
              <a:lnSpc>
                <a:spcPct val="100000"/>
              </a:lnSpc>
              <a:spcBef>
                <a:spcPts val="0"/>
              </a:spcBef>
              <a:spcAft>
                <a:spcPts val="0"/>
              </a:spcAft>
              <a:buSzPts val="1200"/>
              <a:buChar char="○"/>
              <a:defRPr/>
            </a:lvl2pPr>
            <a:lvl3pPr lvl="2" algn="ctr">
              <a:lnSpc>
                <a:spcPct val="100000"/>
              </a:lnSpc>
              <a:spcBef>
                <a:spcPts val="0"/>
              </a:spcBef>
              <a:spcAft>
                <a:spcPts val="0"/>
              </a:spcAft>
              <a:buSzPts val="1200"/>
              <a:buChar char="■"/>
              <a:defRPr/>
            </a:lvl3pPr>
            <a:lvl4pPr lvl="3" algn="ctr">
              <a:lnSpc>
                <a:spcPct val="100000"/>
              </a:lnSpc>
              <a:spcBef>
                <a:spcPts val="0"/>
              </a:spcBef>
              <a:spcAft>
                <a:spcPts val="0"/>
              </a:spcAft>
              <a:buSzPts val="1200"/>
              <a:buChar char="●"/>
              <a:defRPr/>
            </a:lvl4pPr>
            <a:lvl5pPr lvl="4" algn="ctr">
              <a:lnSpc>
                <a:spcPct val="100000"/>
              </a:lnSpc>
              <a:spcBef>
                <a:spcPts val="0"/>
              </a:spcBef>
              <a:spcAft>
                <a:spcPts val="0"/>
              </a:spcAft>
              <a:buSzPts val="1200"/>
              <a:buChar char="○"/>
              <a:defRPr/>
            </a:lvl5pPr>
            <a:lvl6pPr lvl="5" algn="ctr">
              <a:lnSpc>
                <a:spcPct val="100000"/>
              </a:lnSpc>
              <a:spcBef>
                <a:spcPts val="0"/>
              </a:spcBef>
              <a:spcAft>
                <a:spcPts val="0"/>
              </a:spcAft>
              <a:buSzPts val="1200"/>
              <a:buChar char="■"/>
              <a:defRPr/>
            </a:lvl6pPr>
            <a:lvl7pPr lvl="6" algn="ctr">
              <a:lnSpc>
                <a:spcPct val="100000"/>
              </a:lnSpc>
              <a:spcBef>
                <a:spcPts val="0"/>
              </a:spcBef>
              <a:spcAft>
                <a:spcPts val="0"/>
              </a:spcAft>
              <a:buSzPts val="1200"/>
              <a:buChar char="●"/>
              <a:defRPr/>
            </a:lvl7pPr>
            <a:lvl8pPr lvl="7" algn="ctr">
              <a:lnSpc>
                <a:spcPct val="100000"/>
              </a:lnSpc>
              <a:spcBef>
                <a:spcPts val="0"/>
              </a:spcBef>
              <a:spcAft>
                <a:spcPts val="0"/>
              </a:spcAft>
              <a:buSzPts val="1200"/>
              <a:buChar char="○"/>
              <a:defRPr/>
            </a:lvl8pPr>
            <a:lvl9pPr lvl="8" algn="ctr">
              <a:lnSpc>
                <a:spcPct val="100000"/>
              </a:lnSpc>
              <a:spcBef>
                <a:spcPts val="0"/>
              </a:spcBef>
              <a:spcAft>
                <a:spcPts val="0"/>
              </a:spcAft>
              <a:buSzPts val="12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ONE_COLUMN_TEXT_1">
    <p:bg>
      <p:bgPr>
        <a:solidFill>
          <a:schemeClr val="dk2"/>
        </a:solidFill>
        <a:effectLst/>
      </p:bgPr>
    </p:bg>
    <p:spTree>
      <p:nvGrpSpPr>
        <p:cNvPr id="1" name="Shape 62"/>
        <p:cNvGrpSpPr/>
        <p:nvPr/>
      </p:nvGrpSpPr>
      <p:grpSpPr>
        <a:xfrm>
          <a:off x="0" y="0"/>
          <a:ext cx="0" cy="0"/>
          <a:chOff x="0" y="0"/>
          <a:chExt cx="0" cy="0"/>
        </a:xfrm>
      </p:grpSpPr>
      <p:sp>
        <p:nvSpPr>
          <p:cNvPr id="63" name="Google Shape;63;p16"/>
          <p:cNvSpPr txBox="1">
            <a:spLocks noGrp="1"/>
          </p:cNvSpPr>
          <p:nvPr>
            <p:ph type="title"/>
          </p:nvPr>
        </p:nvSpPr>
        <p:spPr>
          <a:xfrm>
            <a:off x="228600" y="3636000"/>
            <a:ext cx="4912200" cy="12789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sz="43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64" name="Google Shape;64;p16"/>
          <p:cNvSpPr txBox="1">
            <a:spLocks noGrp="1"/>
          </p:cNvSpPr>
          <p:nvPr>
            <p:ph type="subTitle" idx="1"/>
          </p:nvPr>
        </p:nvSpPr>
        <p:spPr>
          <a:xfrm>
            <a:off x="228600" y="228600"/>
            <a:ext cx="4912200" cy="24210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Open Sans Light"/>
              <a:buChar char="●"/>
              <a:defRPr/>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0"/>
              </a:spcBef>
              <a:spcAft>
                <a:spcPts val="0"/>
              </a:spcAft>
              <a:buClr>
                <a:srgbClr val="E76A28"/>
              </a:buClr>
              <a:buSzPts val="1500"/>
              <a:buFont typeface="Nunito Light"/>
              <a:buChar char="■"/>
              <a:defRPr/>
            </a:lvl3pPr>
            <a:lvl4pPr lvl="3" algn="ctr">
              <a:lnSpc>
                <a:spcPct val="100000"/>
              </a:lnSpc>
              <a:spcBef>
                <a:spcPts val="0"/>
              </a:spcBef>
              <a:spcAft>
                <a:spcPts val="0"/>
              </a:spcAft>
              <a:buClr>
                <a:srgbClr val="E76A28"/>
              </a:buClr>
              <a:buSzPts val="1500"/>
              <a:buFont typeface="Nunito Light"/>
              <a:buChar char="●"/>
              <a:defRPr/>
            </a:lvl4pPr>
            <a:lvl5pPr lvl="4" algn="ctr">
              <a:lnSpc>
                <a:spcPct val="100000"/>
              </a:lnSpc>
              <a:spcBef>
                <a:spcPts val="0"/>
              </a:spcBef>
              <a:spcAft>
                <a:spcPts val="0"/>
              </a:spcAft>
              <a:buClr>
                <a:srgbClr val="E76A28"/>
              </a:buClr>
              <a:buSzPts val="1200"/>
              <a:buFont typeface="Nunito Light"/>
              <a:buChar char="○"/>
              <a:defRPr/>
            </a:lvl5pPr>
            <a:lvl6pPr lvl="5" algn="ctr">
              <a:lnSpc>
                <a:spcPct val="100000"/>
              </a:lnSpc>
              <a:spcBef>
                <a:spcPts val="0"/>
              </a:spcBef>
              <a:spcAft>
                <a:spcPts val="0"/>
              </a:spcAft>
              <a:buClr>
                <a:srgbClr val="999999"/>
              </a:buClr>
              <a:buSzPts val="1200"/>
              <a:buFont typeface="Nunito Light"/>
              <a:buChar char="■"/>
              <a:defRPr/>
            </a:lvl6pPr>
            <a:lvl7pPr lvl="6" algn="ctr">
              <a:lnSpc>
                <a:spcPct val="100000"/>
              </a:lnSpc>
              <a:spcBef>
                <a:spcPts val="0"/>
              </a:spcBef>
              <a:spcAft>
                <a:spcPts val="0"/>
              </a:spcAft>
              <a:buClr>
                <a:srgbClr val="999999"/>
              </a:buClr>
              <a:buSzPts val="1300"/>
              <a:buFont typeface="Nunito Light"/>
              <a:buChar char="●"/>
              <a:defRPr/>
            </a:lvl7pPr>
            <a:lvl8pPr lvl="7" algn="ctr">
              <a:lnSpc>
                <a:spcPct val="100000"/>
              </a:lnSpc>
              <a:spcBef>
                <a:spcPts val="0"/>
              </a:spcBef>
              <a:spcAft>
                <a:spcPts val="0"/>
              </a:spcAft>
              <a:buClr>
                <a:srgbClr val="999999"/>
              </a:buClr>
              <a:buSzPts val="1300"/>
              <a:buFont typeface="Nunito Light"/>
              <a:buChar char="○"/>
              <a:defRPr/>
            </a:lvl8pPr>
            <a:lvl9pPr lvl="8" algn="ctr">
              <a:lnSpc>
                <a:spcPct val="100000"/>
              </a:lnSpc>
              <a:spcBef>
                <a:spcPts val="0"/>
              </a:spcBef>
              <a:spcAft>
                <a:spcPts val="0"/>
              </a:spcAft>
              <a:buClr>
                <a:srgbClr val="999999"/>
              </a:buClr>
              <a:buSzPts val="1200"/>
              <a:buFont typeface="Nunito Light"/>
              <a:buChar char="■"/>
              <a:defRPr/>
            </a:lvl9pPr>
          </a:lstStyle>
          <a:p>
            <a:endParaRPr/>
          </a:p>
        </p:txBody>
      </p:sp>
      <p:sp>
        <p:nvSpPr>
          <p:cNvPr id="65" name="Google Shape;65;p16"/>
          <p:cNvSpPr>
            <a:spLocks noGrp="1"/>
          </p:cNvSpPr>
          <p:nvPr>
            <p:ph type="pic" idx="2"/>
          </p:nvPr>
        </p:nvSpPr>
        <p:spPr>
          <a:xfrm>
            <a:off x="5529600" y="-75"/>
            <a:ext cx="3614700" cy="51435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66"/>
        <p:cNvGrpSpPr/>
        <p:nvPr/>
      </p:nvGrpSpPr>
      <p:grpSpPr>
        <a:xfrm>
          <a:off x="0" y="0"/>
          <a:ext cx="0" cy="0"/>
          <a:chOff x="0" y="0"/>
          <a:chExt cx="0" cy="0"/>
        </a:xfrm>
      </p:grpSpPr>
      <p:sp>
        <p:nvSpPr>
          <p:cNvPr id="67" name="Google Shape;67;p17"/>
          <p:cNvSpPr txBox="1">
            <a:spLocks noGrp="1"/>
          </p:cNvSpPr>
          <p:nvPr>
            <p:ph type="title"/>
          </p:nvPr>
        </p:nvSpPr>
        <p:spPr>
          <a:xfrm>
            <a:off x="228650" y="228900"/>
            <a:ext cx="4692900" cy="9138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8" name="Google Shape;68;p17"/>
          <p:cNvSpPr txBox="1">
            <a:spLocks noGrp="1"/>
          </p:cNvSpPr>
          <p:nvPr>
            <p:ph type="subTitle" idx="1"/>
          </p:nvPr>
        </p:nvSpPr>
        <p:spPr>
          <a:xfrm>
            <a:off x="228650" y="3215705"/>
            <a:ext cx="2599500" cy="151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9" name="Google Shape;69;p17"/>
          <p:cNvSpPr txBox="1">
            <a:spLocks noGrp="1"/>
          </p:cNvSpPr>
          <p:nvPr>
            <p:ph type="subTitle" idx="2"/>
          </p:nvPr>
        </p:nvSpPr>
        <p:spPr>
          <a:xfrm>
            <a:off x="3043611" y="3215705"/>
            <a:ext cx="2599500" cy="151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0" name="Google Shape;70;p17"/>
          <p:cNvSpPr txBox="1">
            <a:spLocks noGrp="1"/>
          </p:cNvSpPr>
          <p:nvPr>
            <p:ph type="subTitle" idx="3"/>
          </p:nvPr>
        </p:nvSpPr>
        <p:spPr>
          <a:xfrm>
            <a:off x="5858580" y="3215705"/>
            <a:ext cx="2599500" cy="151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1" name="Google Shape;71;p17"/>
          <p:cNvSpPr txBox="1">
            <a:spLocks noGrp="1"/>
          </p:cNvSpPr>
          <p:nvPr>
            <p:ph type="subTitle" idx="4"/>
          </p:nvPr>
        </p:nvSpPr>
        <p:spPr>
          <a:xfrm>
            <a:off x="228650" y="2428350"/>
            <a:ext cx="2599500" cy="7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dk1"/>
                </a:solidFill>
                <a:latin typeface="Onest"/>
                <a:ea typeface="Onest"/>
                <a:cs typeface="Onest"/>
                <a:sym typeface="Ones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2" name="Google Shape;72;p17"/>
          <p:cNvSpPr txBox="1">
            <a:spLocks noGrp="1"/>
          </p:cNvSpPr>
          <p:nvPr>
            <p:ph type="subTitle" idx="5"/>
          </p:nvPr>
        </p:nvSpPr>
        <p:spPr>
          <a:xfrm>
            <a:off x="3043617" y="2428350"/>
            <a:ext cx="2599500" cy="7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dk1"/>
                </a:solidFill>
                <a:latin typeface="Onest"/>
                <a:ea typeface="Onest"/>
                <a:cs typeface="Onest"/>
                <a:sym typeface="Ones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3" name="Google Shape;73;p17"/>
          <p:cNvSpPr txBox="1">
            <a:spLocks noGrp="1"/>
          </p:cNvSpPr>
          <p:nvPr>
            <p:ph type="subTitle" idx="6"/>
          </p:nvPr>
        </p:nvSpPr>
        <p:spPr>
          <a:xfrm>
            <a:off x="5858585" y="2428350"/>
            <a:ext cx="2599500" cy="78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dk1"/>
                </a:solidFill>
                <a:latin typeface="Onest"/>
                <a:ea typeface="Onest"/>
                <a:cs typeface="Onest"/>
                <a:sym typeface="Ones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3974250" y="228600"/>
            <a:ext cx="4941300" cy="1028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6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6" name="Google Shape;76;p18"/>
          <p:cNvSpPr txBox="1">
            <a:spLocks noGrp="1"/>
          </p:cNvSpPr>
          <p:nvPr>
            <p:ph type="subTitle" idx="1"/>
          </p:nvPr>
        </p:nvSpPr>
        <p:spPr>
          <a:xfrm>
            <a:off x="228650" y="2305175"/>
            <a:ext cx="3738600" cy="74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 name="Google Shape;77;p18"/>
          <p:cNvSpPr txBox="1">
            <a:spLocks noGrp="1"/>
          </p:cNvSpPr>
          <p:nvPr>
            <p:ph type="subTitle" idx="2"/>
          </p:nvPr>
        </p:nvSpPr>
        <p:spPr>
          <a:xfrm>
            <a:off x="4523445" y="2305175"/>
            <a:ext cx="3738600" cy="74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8" name="Google Shape;78;p18"/>
          <p:cNvSpPr txBox="1">
            <a:spLocks noGrp="1"/>
          </p:cNvSpPr>
          <p:nvPr>
            <p:ph type="subTitle" idx="3"/>
          </p:nvPr>
        </p:nvSpPr>
        <p:spPr>
          <a:xfrm>
            <a:off x="228650" y="4122950"/>
            <a:ext cx="3738600" cy="74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9" name="Google Shape;79;p18"/>
          <p:cNvSpPr txBox="1">
            <a:spLocks noGrp="1"/>
          </p:cNvSpPr>
          <p:nvPr>
            <p:ph type="subTitle" idx="4"/>
          </p:nvPr>
        </p:nvSpPr>
        <p:spPr>
          <a:xfrm>
            <a:off x="4523445" y="4122950"/>
            <a:ext cx="3738600" cy="74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0" name="Google Shape;80;p18"/>
          <p:cNvSpPr txBox="1">
            <a:spLocks noGrp="1"/>
          </p:cNvSpPr>
          <p:nvPr>
            <p:ph type="subTitle" idx="5"/>
          </p:nvPr>
        </p:nvSpPr>
        <p:spPr>
          <a:xfrm>
            <a:off x="228651" y="1684475"/>
            <a:ext cx="3738600" cy="628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000" b="1">
                <a:solidFill>
                  <a:schemeClr val="dk1"/>
                </a:solidFill>
                <a:latin typeface="Onest"/>
                <a:ea typeface="Onest"/>
                <a:cs typeface="Onest"/>
                <a:sym typeface="Onest"/>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81" name="Google Shape;81;p18"/>
          <p:cNvSpPr txBox="1">
            <a:spLocks noGrp="1"/>
          </p:cNvSpPr>
          <p:nvPr>
            <p:ph type="subTitle" idx="6"/>
          </p:nvPr>
        </p:nvSpPr>
        <p:spPr>
          <a:xfrm>
            <a:off x="228651" y="3502375"/>
            <a:ext cx="3738600" cy="628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000" b="1">
                <a:solidFill>
                  <a:schemeClr val="dk1"/>
                </a:solidFill>
                <a:latin typeface="Onest"/>
                <a:ea typeface="Onest"/>
                <a:cs typeface="Onest"/>
                <a:sym typeface="Onest"/>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82" name="Google Shape;82;p18"/>
          <p:cNvSpPr txBox="1">
            <a:spLocks noGrp="1"/>
          </p:cNvSpPr>
          <p:nvPr>
            <p:ph type="subTitle" idx="7"/>
          </p:nvPr>
        </p:nvSpPr>
        <p:spPr>
          <a:xfrm>
            <a:off x="4523404" y="1684475"/>
            <a:ext cx="3738600" cy="628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000" b="1">
                <a:solidFill>
                  <a:schemeClr val="dk1"/>
                </a:solidFill>
                <a:latin typeface="Onest"/>
                <a:ea typeface="Onest"/>
                <a:cs typeface="Onest"/>
                <a:sym typeface="Onest"/>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83" name="Google Shape;83;p18"/>
          <p:cNvSpPr txBox="1">
            <a:spLocks noGrp="1"/>
          </p:cNvSpPr>
          <p:nvPr>
            <p:ph type="subTitle" idx="8"/>
          </p:nvPr>
        </p:nvSpPr>
        <p:spPr>
          <a:xfrm>
            <a:off x="4523404" y="3502375"/>
            <a:ext cx="3738600" cy="628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000" b="1">
                <a:solidFill>
                  <a:schemeClr val="dk1"/>
                </a:solidFill>
                <a:latin typeface="Onest"/>
                <a:ea typeface="Onest"/>
                <a:cs typeface="Onest"/>
                <a:sym typeface="Onest"/>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89"/>
        <p:cNvGrpSpPr/>
        <p:nvPr/>
      </p:nvGrpSpPr>
      <p:grpSpPr>
        <a:xfrm>
          <a:off x="0" y="0"/>
          <a:ext cx="0" cy="0"/>
          <a:chOff x="0" y="0"/>
          <a:chExt cx="0" cy="0"/>
        </a:xfrm>
      </p:grpSpPr>
      <p:pic>
        <p:nvPicPr>
          <p:cNvPr id="90" name="Google Shape;90;p20" title="abstract-grainy-texture-background (1).jpg"/>
          <p:cNvPicPr preferRelativeResize="0"/>
          <p:nvPr/>
        </p:nvPicPr>
        <p:blipFill>
          <a:blip r:embed="rId2">
            <a:alphaModFix amt="60000"/>
          </a:blip>
          <a:stretch>
            <a:fillRect/>
          </a:stretch>
        </p:blipFill>
        <p:spPr>
          <a:xfrm rot="10800000" flipH="1">
            <a:off x="0" y="0"/>
            <a:ext cx="9144003" cy="5143498"/>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title="abstract-grainy-texture-background (1).jpg"/>
          <p:cNvPicPr preferRelativeResize="0"/>
          <p:nvPr/>
        </p:nvPicPr>
        <p:blipFill>
          <a:blip r:embed="rId2">
            <a:alphaModFix amt="60000"/>
          </a:blip>
          <a:stretch>
            <a:fillRect/>
          </a:stretch>
        </p:blipFill>
        <p:spPr>
          <a:xfrm>
            <a:off x="0" y="0"/>
            <a:ext cx="9144003" cy="5143498"/>
          </a:xfrm>
          <a:prstGeom prst="rect">
            <a:avLst/>
          </a:prstGeom>
          <a:noFill/>
          <a:ln>
            <a:noFill/>
          </a:ln>
        </p:spPr>
      </p:pic>
      <p:sp>
        <p:nvSpPr>
          <p:cNvPr id="14" name="Google Shape;14;p3"/>
          <p:cNvSpPr txBox="1">
            <a:spLocks noGrp="1"/>
          </p:cNvSpPr>
          <p:nvPr>
            <p:ph type="title"/>
          </p:nvPr>
        </p:nvSpPr>
        <p:spPr>
          <a:xfrm>
            <a:off x="2381650" y="640800"/>
            <a:ext cx="6533700" cy="42744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7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228600" y="228600"/>
            <a:ext cx="1652100" cy="10125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72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 name="Google Shape;18;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4733125" y="3909600"/>
            <a:ext cx="4183200" cy="100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6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 name="Google Shape;21;p5"/>
          <p:cNvSpPr txBox="1">
            <a:spLocks noGrp="1"/>
          </p:cNvSpPr>
          <p:nvPr>
            <p:ph type="subTitle" idx="1"/>
          </p:nvPr>
        </p:nvSpPr>
        <p:spPr>
          <a:xfrm>
            <a:off x="228600" y="2403900"/>
            <a:ext cx="4678200" cy="1082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 name="Google Shape;22;p5"/>
          <p:cNvSpPr txBox="1">
            <a:spLocks noGrp="1"/>
          </p:cNvSpPr>
          <p:nvPr>
            <p:ph type="subTitle" idx="2"/>
          </p:nvPr>
        </p:nvSpPr>
        <p:spPr>
          <a:xfrm>
            <a:off x="228625" y="654775"/>
            <a:ext cx="4678200" cy="1082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 name="Google Shape;23;p5"/>
          <p:cNvSpPr txBox="1">
            <a:spLocks noGrp="1"/>
          </p:cNvSpPr>
          <p:nvPr>
            <p:ph type="subTitle" idx="3"/>
          </p:nvPr>
        </p:nvSpPr>
        <p:spPr>
          <a:xfrm>
            <a:off x="228627" y="228600"/>
            <a:ext cx="4678200" cy="502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solidFill>
                  <a:schemeClr val="dk1"/>
                </a:solidFill>
                <a:latin typeface="Onest"/>
                <a:ea typeface="Onest"/>
                <a:cs typeface="Onest"/>
                <a:sym typeface="Ones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4" name="Google Shape;24;p5"/>
          <p:cNvSpPr txBox="1">
            <a:spLocks noGrp="1"/>
          </p:cNvSpPr>
          <p:nvPr>
            <p:ph type="subTitle" idx="4"/>
          </p:nvPr>
        </p:nvSpPr>
        <p:spPr>
          <a:xfrm>
            <a:off x="228653" y="1977800"/>
            <a:ext cx="4678200" cy="502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solidFill>
                  <a:schemeClr val="dk1"/>
                </a:solidFill>
                <a:latin typeface="Onest"/>
                <a:ea typeface="Onest"/>
                <a:cs typeface="Onest"/>
                <a:sym typeface="Ones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228600" y="228600"/>
            <a:ext cx="5120700" cy="9882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subTitle" idx="1"/>
          </p:nvPr>
        </p:nvSpPr>
        <p:spPr>
          <a:xfrm>
            <a:off x="713225" y="1790975"/>
            <a:ext cx="4294800" cy="1908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Open Sans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29" name="Google Shape;29;p7"/>
          <p:cNvSpPr txBox="1">
            <a:spLocks noGrp="1"/>
          </p:cNvSpPr>
          <p:nvPr>
            <p:ph type="title"/>
          </p:nvPr>
        </p:nvSpPr>
        <p:spPr>
          <a:xfrm>
            <a:off x="228600" y="228600"/>
            <a:ext cx="5120700" cy="988200"/>
          </a:xfrm>
          <a:prstGeom prst="rect">
            <a:avLst/>
          </a:prstGeom>
        </p:spPr>
        <p:txBody>
          <a:bodyPr spcFirstLastPara="1" wrap="square" lIns="91425" tIns="91425" rIns="91425" bIns="91425" anchor="t" anchorCtr="0">
            <a:noAutofit/>
          </a:bodyPr>
          <a:lstStyle>
            <a:lvl1pPr lvl="0">
              <a:spcBef>
                <a:spcPts val="0"/>
              </a:spcBef>
              <a:spcAft>
                <a:spcPts val="0"/>
              </a:spcAft>
              <a:buSzPts val="2600"/>
              <a:buNone/>
              <a:defRPr sz="33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txBox="1">
            <a:spLocks noGrp="1"/>
          </p:cNvSpPr>
          <p:nvPr>
            <p:ph type="title"/>
          </p:nvPr>
        </p:nvSpPr>
        <p:spPr>
          <a:xfrm>
            <a:off x="2135550" y="1441675"/>
            <a:ext cx="4872900" cy="1187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6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4" name="Google Shape;34;p9"/>
          <p:cNvSpPr txBox="1">
            <a:spLocks noGrp="1"/>
          </p:cNvSpPr>
          <p:nvPr>
            <p:ph type="subTitle" idx="1"/>
          </p:nvPr>
        </p:nvSpPr>
        <p:spPr>
          <a:xfrm>
            <a:off x="2135550" y="2784625"/>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
        <p:cNvGrpSpPr/>
        <p:nvPr/>
      </p:nvGrpSpPr>
      <p:grpSpPr>
        <a:xfrm>
          <a:off x="0" y="0"/>
          <a:ext cx="0" cy="0"/>
          <a:chOff x="0" y="0"/>
          <a:chExt cx="0" cy="0"/>
        </a:xfrm>
      </p:grpSpPr>
      <p:sp>
        <p:nvSpPr>
          <p:cNvPr id="36" name="Google Shape;36;p10"/>
          <p:cNvSpPr>
            <a:spLocks noGrp="1"/>
          </p:cNvSpPr>
          <p:nvPr>
            <p:ph type="pic" idx="2"/>
          </p:nvPr>
        </p:nvSpPr>
        <p:spPr>
          <a:xfrm>
            <a:off x="0" y="0"/>
            <a:ext cx="9144000" cy="5143500"/>
          </a:xfrm>
          <a:prstGeom prst="rect">
            <a:avLst/>
          </a:prstGeom>
          <a:noFill/>
          <a:ln>
            <a:noFill/>
          </a:ln>
        </p:spPr>
      </p:sp>
      <p:sp>
        <p:nvSpPr>
          <p:cNvPr id="37" name="Google Shape;37;p10"/>
          <p:cNvSpPr txBox="1">
            <a:spLocks noGrp="1"/>
          </p:cNvSpPr>
          <p:nvPr>
            <p:ph type="title"/>
          </p:nvPr>
        </p:nvSpPr>
        <p:spPr>
          <a:xfrm>
            <a:off x="720000" y="4014450"/>
            <a:ext cx="7704000" cy="5727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26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lnSpc>
                <a:spcPct val="90000"/>
              </a:lnSpc>
              <a:spcBef>
                <a:spcPts val="0"/>
              </a:spcBef>
              <a:spcAft>
                <a:spcPts val="0"/>
              </a:spcAft>
              <a:buClr>
                <a:schemeClr val="dk1"/>
              </a:buClr>
              <a:buSzPts val="2600"/>
              <a:buFont typeface="Onest"/>
              <a:buNone/>
              <a:defRPr sz="2600" b="1">
                <a:solidFill>
                  <a:schemeClr val="dk1"/>
                </a:solidFill>
                <a:latin typeface="Onest"/>
                <a:ea typeface="Onest"/>
                <a:cs typeface="Onest"/>
                <a:sym typeface="Onest"/>
              </a:defRPr>
            </a:lvl1pPr>
            <a:lvl2pPr lvl="1" rtl="0">
              <a:lnSpc>
                <a:spcPct val="90000"/>
              </a:lnSpc>
              <a:spcBef>
                <a:spcPts val="0"/>
              </a:spcBef>
              <a:spcAft>
                <a:spcPts val="0"/>
              </a:spcAft>
              <a:buClr>
                <a:schemeClr val="dk1"/>
              </a:buClr>
              <a:buSzPts val="3500"/>
              <a:buFont typeface="Onest"/>
              <a:buNone/>
              <a:defRPr sz="3500" b="1">
                <a:solidFill>
                  <a:schemeClr val="dk1"/>
                </a:solidFill>
                <a:latin typeface="Onest"/>
                <a:ea typeface="Onest"/>
                <a:cs typeface="Onest"/>
                <a:sym typeface="Onest"/>
              </a:defRPr>
            </a:lvl2pPr>
            <a:lvl3pPr lvl="2" rtl="0">
              <a:lnSpc>
                <a:spcPct val="90000"/>
              </a:lnSpc>
              <a:spcBef>
                <a:spcPts val="0"/>
              </a:spcBef>
              <a:spcAft>
                <a:spcPts val="0"/>
              </a:spcAft>
              <a:buClr>
                <a:schemeClr val="dk1"/>
              </a:buClr>
              <a:buSzPts val="3500"/>
              <a:buFont typeface="Onest"/>
              <a:buNone/>
              <a:defRPr sz="3500" b="1">
                <a:solidFill>
                  <a:schemeClr val="dk1"/>
                </a:solidFill>
                <a:latin typeface="Onest"/>
                <a:ea typeface="Onest"/>
                <a:cs typeface="Onest"/>
                <a:sym typeface="Onest"/>
              </a:defRPr>
            </a:lvl3pPr>
            <a:lvl4pPr lvl="3" rtl="0">
              <a:lnSpc>
                <a:spcPct val="90000"/>
              </a:lnSpc>
              <a:spcBef>
                <a:spcPts val="0"/>
              </a:spcBef>
              <a:spcAft>
                <a:spcPts val="0"/>
              </a:spcAft>
              <a:buClr>
                <a:schemeClr val="dk1"/>
              </a:buClr>
              <a:buSzPts val="3500"/>
              <a:buFont typeface="Onest"/>
              <a:buNone/>
              <a:defRPr sz="3500" b="1">
                <a:solidFill>
                  <a:schemeClr val="dk1"/>
                </a:solidFill>
                <a:latin typeface="Onest"/>
                <a:ea typeface="Onest"/>
                <a:cs typeface="Onest"/>
                <a:sym typeface="Onest"/>
              </a:defRPr>
            </a:lvl4pPr>
            <a:lvl5pPr lvl="4" rtl="0">
              <a:lnSpc>
                <a:spcPct val="90000"/>
              </a:lnSpc>
              <a:spcBef>
                <a:spcPts val="0"/>
              </a:spcBef>
              <a:spcAft>
                <a:spcPts val="0"/>
              </a:spcAft>
              <a:buClr>
                <a:schemeClr val="dk1"/>
              </a:buClr>
              <a:buSzPts val="3500"/>
              <a:buFont typeface="Onest"/>
              <a:buNone/>
              <a:defRPr sz="3500" b="1">
                <a:solidFill>
                  <a:schemeClr val="dk1"/>
                </a:solidFill>
                <a:latin typeface="Onest"/>
                <a:ea typeface="Onest"/>
                <a:cs typeface="Onest"/>
                <a:sym typeface="Onest"/>
              </a:defRPr>
            </a:lvl5pPr>
            <a:lvl6pPr lvl="5" rtl="0">
              <a:lnSpc>
                <a:spcPct val="90000"/>
              </a:lnSpc>
              <a:spcBef>
                <a:spcPts val="0"/>
              </a:spcBef>
              <a:spcAft>
                <a:spcPts val="0"/>
              </a:spcAft>
              <a:buClr>
                <a:schemeClr val="dk1"/>
              </a:buClr>
              <a:buSzPts val="3500"/>
              <a:buFont typeface="Onest"/>
              <a:buNone/>
              <a:defRPr sz="3500" b="1">
                <a:solidFill>
                  <a:schemeClr val="dk1"/>
                </a:solidFill>
                <a:latin typeface="Onest"/>
                <a:ea typeface="Onest"/>
                <a:cs typeface="Onest"/>
                <a:sym typeface="Onest"/>
              </a:defRPr>
            </a:lvl6pPr>
            <a:lvl7pPr lvl="6" rtl="0">
              <a:lnSpc>
                <a:spcPct val="90000"/>
              </a:lnSpc>
              <a:spcBef>
                <a:spcPts val="0"/>
              </a:spcBef>
              <a:spcAft>
                <a:spcPts val="0"/>
              </a:spcAft>
              <a:buClr>
                <a:schemeClr val="dk1"/>
              </a:buClr>
              <a:buSzPts val="3500"/>
              <a:buFont typeface="Onest"/>
              <a:buNone/>
              <a:defRPr sz="3500" b="1">
                <a:solidFill>
                  <a:schemeClr val="dk1"/>
                </a:solidFill>
                <a:latin typeface="Onest"/>
                <a:ea typeface="Onest"/>
                <a:cs typeface="Onest"/>
                <a:sym typeface="Onest"/>
              </a:defRPr>
            </a:lvl7pPr>
            <a:lvl8pPr lvl="7" rtl="0">
              <a:lnSpc>
                <a:spcPct val="90000"/>
              </a:lnSpc>
              <a:spcBef>
                <a:spcPts val="0"/>
              </a:spcBef>
              <a:spcAft>
                <a:spcPts val="0"/>
              </a:spcAft>
              <a:buClr>
                <a:schemeClr val="dk1"/>
              </a:buClr>
              <a:buSzPts val="3500"/>
              <a:buFont typeface="Onest"/>
              <a:buNone/>
              <a:defRPr sz="3500" b="1">
                <a:solidFill>
                  <a:schemeClr val="dk1"/>
                </a:solidFill>
                <a:latin typeface="Onest"/>
                <a:ea typeface="Onest"/>
                <a:cs typeface="Onest"/>
                <a:sym typeface="Onest"/>
              </a:defRPr>
            </a:lvl8pPr>
            <a:lvl9pPr lvl="8" rtl="0">
              <a:lnSpc>
                <a:spcPct val="90000"/>
              </a:lnSpc>
              <a:spcBef>
                <a:spcPts val="0"/>
              </a:spcBef>
              <a:spcAft>
                <a:spcPts val="0"/>
              </a:spcAft>
              <a:buClr>
                <a:schemeClr val="dk1"/>
              </a:buClr>
              <a:buSzPts val="3500"/>
              <a:buFont typeface="Onest"/>
              <a:buNone/>
              <a:defRPr sz="3500" b="1">
                <a:solidFill>
                  <a:schemeClr val="dk1"/>
                </a:solidFill>
                <a:latin typeface="Onest"/>
                <a:ea typeface="Onest"/>
                <a:cs typeface="Onest"/>
                <a:sym typeface="Ones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1pPr>
            <a:lvl2pPr marL="914400" lvl="1"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2pPr>
            <a:lvl3pPr marL="1371600" lvl="2"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3pPr>
            <a:lvl4pPr marL="1828800" lvl="3"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4pPr>
            <a:lvl5pPr marL="2286000" lvl="4"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5pPr>
            <a:lvl6pPr marL="2743200" lvl="5"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6pPr>
            <a:lvl7pPr marL="3200400" lvl="6"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7pPr>
            <a:lvl8pPr marL="3657600" lvl="7"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8pPr>
            <a:lvl9pPr marL="4114800" lvl="8" indent="-304800">
              <a:lnSpc>
                <a:spcPct val="100000"/>
              </a:lnSpc>
              <a:spcBef>
                <a:spcPts val="0"/>
              </a:spcBef>
              <a:spcAft>
                <a:spcPts val="0"/>
              </a:spcAft>
              <a:buClr>
                <a:schemeClr val="dk1"/>
              </a:buClr>
              <a:buSzPts val="1200"/>
              <a:buFont typeface="Manrope"/>
              <a:buChar char="■"/>
              <a:defRPr sz="1200">
                <a:solidFill>
                  <a:schemeClr val="dk1"/>
                </a:solidFill>
                <a:latin typeface="Manrope"/>
                <a:ea typeface="Manrope"/>
                <a:cs typeface="Manrope"/>
                <a:sym typeface="Manrop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1" r:id="rId12"/>
    <p:sldLayoutId id="2147483662" r:id="rId13"/>
    <p:sldLayoutId id="2147483663" r:id="rId14"/>
    <p:sldLayoutId id="2147483664" r:id="rId15"/>
    <p:sldLayoutId id="2147483666" r:id="rId16"/>
    <p:sldLayoutId id="2147483667"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8" Type="http://schemas.openxmlformats.org/officeDocument/2006/relationships/hyperlink" Target="https://docs.aws.amazon.com/cloudwatch/" TargetMode="External"/><Relationship Id="rId3" Type="http://schemas.openxmlformats.org/officeDocument/2006/relationships/hyperlink" Target="https://docs.aws.amazon.com/" TargetMode="External"/><Relationship Id="rId7" Type="http://schemas.openxmlformats.org/officeDocument/2006/relationships/hyperlink" Target="https://docs.aws.amazon.com/apigateway/latest/developerguide/welcome.html" TargetMode="External"/><Relationship Id="rId12" Type="http://schemas.openxmlformats.org/officeDocument/2006/relationships/hyperlink" Target="https://docs.aws.amazon.com/sagemaker/" TargetMode="External"/><Relationship Id="rId2" Type="http://schemas.openxmlformats.org/officeDocument/2006/relationships/hyperlink" Target="https://docs.aws.amazon.com/wellarchitected/latest/framework" TargetMode="External"/><Relationship Id="rId1" Type="http://schemas.openxmlformats.org/officeDocument/2006/relationships/slideLayout" Target="../slideLayouts/slideLayout15.xml"/><Relationship Id="rId6" Type="http://schemas.openxmlformats.org/officeDocument/2006/relationships/hyperlink" Target="https://docs.aws.amazon.com/amazondynamodb/latest/developerguide/Introduction.html" TargetMode="External"/><Relationship Id="rId11" Type="http://schemas.openxmlformats.org/officeDocument/2006/relationships/hyperlink" Target="https://docs.amplify.aws/" TargetMode="External"/><Relationship Id="rId5" Type="http://schemas.openxmlformats.org/officeDocument/2006/relationships/hyperlink" Target="https://docs.aws.amazon.com/AmazonS3/latest/userguide/Welcome.html" TargetMode="External"/><Relationship Id="rId10" Type="http://schemas.openxmlformats.org/officeDocument/2006/relationships/hyperlink" Target="https://docs.aws.amazon.com/IAM/latest/UserGuide/introduction.html" TargetMode="External"/><Relationship Id="rId4" Type="http://schemas.openxmlformats.org/officeDocument/2006/relationships/hyperlink" Target="https://docs.aws.amazon.com/lambda/latest/dg/welcome.html" TargetMode="External"/><Relationship Id="rId9" Type="http://schemas.openxmlformats.org/officeDocument/2006/relationships/hyperlink" Target="https://docs.aws.amazon.com/cognito/latest/developerguide/"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edu.google.com/products/classroom/" TargetMode="External"/><Relationship Id="rId2" Type="http://schemas.openxmlformats.org/officeDocument/2006/relationships/hyperlink" Target="https://moodle.org/" TargetMode="Externa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ctrTitle"/>
          </p:nvPr>
        </p:nvSpPr>
        <p:spPr>
          <a:xfrm>
            <a:off x="359100" y="313175"/>
            <a:ext cx="8392800" cy="1125100"/>
          </a:xfrm>
          <a:prstGeom prst="rect">
            <a:avLst/>
          </a:prstGeom>
        </p:spPr>
        <p:txBody>
          <a:bodyPr spcFirstLastPara="1" wrap="square" lIns="91425" tIns="91425" rIns="91425" bIns="91425" anchor="t" anchorCtr="0">
            <a:noAutofit/>
          </a:bodyPr>
          <a:lstStyle/>
          <a:p>
            <a:pPr lvl="0" algn="ctr"/>
            <a:r>
              <a:rPr lang="vi-VN" sz="5400" dirty="0" smtClean="0">
                <a:latin typeface="+mn-lt"/>
              </a:rPr>
              <a:t>Learning Tracker</a:t>
            </a:r>
            <a:endParaRPr sz="5400" dirty="0">
              <a:latin typeface="+mn-lt"/>
            </a:endParaRPr>
          </a:p>
        </p:txBody>
      </p:sp>
      <p:sp>
        <p:nvSpPr>
          <p:cNvPr id="2" name="Rectangle 1"/>
          <p:cNvSpPr/>
          <p:nvPr/>
        </p:nvSpPr>
        <p:spPr>
          <a:xfrm>
            <a:off x="2710283" y="2617887"/>
            <a:ext cx="3690434" cy="400110"/>
          </a:xfrm>
          <a:prstGeom prst="rect">
            <a:avLst/>
          </a:prstGeom>
        </p:spPr>
        <p:txBody>
          <a:bodyPr wrap="none">
            <a:spAutoFit/>
          </a:bodyPr>
          <a:lstStyle/>
          <a:p>
            <a:r>
              <a:rPr lang="vi-VN" sz="2000" b="1" dirty="0">
                <a:solidFill>
                  <a:schemeClr val="tx1"/>
                </a:solidFill>
              </a:rPr>
              <a:t>AWS Cloud Project Proposal</a:t>
            </a:r>
            <a:endParaRPr lang="vi-VN" sz="2000" b="1"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5" name="Rectangle 4"/>
          <p:cNvSpPr/>
          <p:nvPr/>
        </p:nvSpPr>
        <p:spPr>
          <a:xfrm>
            <a:off x="473978" y="811759"/>
            <a:ext cx="6898372" cy="2492990"/>
          </a:xfrm>
          <a:prstGeom prst="rect">
            <a:avLst/>
          </a:prstGeom>
        </p:spPr>
        <p:txBody>
          <a:bodyPr wrap="square">
            <a:spAutoFit/>
          </a:bodyPr>
          <a:lstStyle/>
          <a:p>
            <a:endParaRPr lang="vi-VN" dirty="0" smtClean="0">
              <a:solidFill>
                <a:schemeClr val="tx1"/>
              </a:solidFill>
            </a:endParaRPr>
          </a:p>
          <a:p>
            <a:r>
              <a:rPr lang="vi-VN" sz="1600" b="1" dirty="0" smtClean="0">
                <a:solidFill>
                  <a:schemeClr val="tx1"/>
                </a:solidFill>
              </a:rPr>
              <a:t>5. Timeline </a:t>
            </a:r>
            <a:r>
              <a:rPr lang="vi-VN" sz="1600" b="1" dirty="0">
                <a:solidFill>
                  <a:schemeClr val="tx1"/>
                </a:solidFill>
              </a:rPr>
              <a:t>&amp; Milestones</a:t>
            </a:r>
          </a:p>
          <a:p>
            <a:endParaRPr lang="vi-VN" dirty="0">
              <a:solidFill>
                <a:schemeClr val="tx1"/>
              </a:solidFill>
            </a:endParaRPr>
          </a:p>
          <a:p>
            <a:r>
              <a:rPr lang="vi-VN" dirty="0" smtClean="0">
                <a:solidFill>
                  <a:schemeClr val="tx1"/>
                </a:solidFill>
              </a:rPr>
              <a:t>- Tuần </a:t>
            </a:r>
            <a:r>
              <a:rPr lang="vi-VN" dirty="0" smtClean="0">
                <a:solidFill>
                  <a:schemeClr val="tx1"/>
                </a:solidFill>
              </a:rPr>
              <a:t>1 </a:t>
            </a:r>
            <a:r>
              <a:rPr lang="vi-VN" dirty="0" smtClean="0">
                <a:solidFill>
                  <a:schemeClr val="tx1"/>
                </a:solidFill>
              </a:rPr>
              <a:t>(giai đoạn phân tích yêu cầu và thiết kế): tài liệu yêu cầu và sơ đồ kiến trúc</a:t>
            </a:r>
          </a:p>
          <a:p>
            <a:r>
              <a:rPr lang="vi-VN" dirty="0" smtClean="0">
                <a:solidFill>
                  <a:schemeClr val="tx1"/>
                </a:solidFill>
              </a:rPr>
              <a:t>- Tuần </a:t>
            </a:r>
            <a:r>
              <a:rPr lang="vi-VN" dirty="0">
                <a:solidFill>
                  <a:schemeClr val="tx1"/>
                </a:solidFill>
              </a:rPr>
              <a:t>thứ </a:t>
            </a:r>
            <a:r>
              <a:rPr lang="vi-VN" dirty="0" smtClean="0">
                <a:solidFill>
                  <a:schemeClr val="tx1"/>
                </a:solidFill>
              </a:rPr>
              <a:t>2 (thiết lập dịch vụ AWS): </a:t>
            </a:r>
            <a:r>
              <a:rPr lang="vi-VN" dirty="0">
                <a:solidFill>
                  <a:schemeClr val="tx1"/>
                </a:solidFill>
              </a:rPr>
              <a:t>Hỗ trợ phát triển các ứng dụng phụ bằng </a:t>
            </a:r>
            <a:r>
              <a:rPr lang="vi-VN" dirty="0" smtClean="0">
                <a:solidFill>
                  <a:schemeClr val="tx1"/>
                </a:solidFill>
              </a:rPr>
              <a:t>DynamoDB, </a:t>
            </a:r>
            <a:r>
              <a:rPr lang="vi-VN" dirty="0">
                <a:solidFill>
                  <a:schemeClr val="tx1"/>
                </a:solidFill>
              </a:rPr>
              <a:t>Lambda và API Gateway </a:t>
            </a:r>
          </a:p>
          <a:p>
            <a:r>
              <a:rPr lang="vi-VN" dirty="0" smtClean="0">
                <a:solidFill>
                  <a:schemeClr val="tx1"/>
                </a:solidFill>
              </a:rPr>
              <a:t>- Tuần </a:t>
            </a:r>
            <a:r>
              <a:rPr lang="vi-VN" dirty="0">
                <a:solidFill>
                  <a:schemeClr val="tx1"/>
                </a:solidFill>
              </a:rPr>
              <a:t>thứ </a:t>
            </a:r>
            <a:r>
              <a:rPr lang="vi-VN" dirty="0" smtClean="0">
                <a:solidFill>
                  <a:schemeClr val="tx1"/>
                </a:solidFill>
              </a:rPr>
              <a:t>3-5</a:t>
            </a:r>
            <a:r>
              <a:rPr lang="vi-VN" dirty="0" smtClean="0">
                <a:solidFill>
                  <a:schemeClr val="tx1"/>
                </a:solidFill>
              </a:rPr>
              <a:t> (phát triển frontend và backend): </a:t>
            </a:r>
            <a:r>
              <a:rPr lang="vi-VN" dirty="0">
                <a:solidFill>
                  <a:schemeClr val="tx1"/>
                </a:solidFill>
              </a:rPr>
              <a:t>Bảo mật Cognito </a:t>
            </a:r>
            <a:r>
              <a:rPr lang="vi-VN" dirty="0" smtClean="0">
                <a:solidFill>
                  <a:schemeClr val="tx1"/>
                </a:solidFill>
              </a:rPr>
              <a:t>kết </a:t>
            </a:r>
            <a:r>
              <a:rPr lang="vi-VN" dirty="0">
                <a:solidFill>
                  <a:schemeClr val="tx1"/>
                </a:solidFill>
              </a:rPr>
              <a:t>nối </a:t>
            </a:r>
            <a:r>
              <a:rPr lang="vi-VN" dirty="0" smtClean="0">
                <a:solidFill>
                  <a:schemeClr val="tx1"/>
                </a:solidFill>
              </a:rPr>
              <a:t>front-end </a:t>
            </a:r>
            <a:r>
              <a:rPr lang="vi-VN" dirty="0">
                <a:solidFill>
                  <a:schemeClr val="tx1"/>
                </a:solidFill>
              </a:rPr>
              <a:t>và </a:t>
            </a:r>
            <a:r>
              <a:rPr lang="vi-VN" dirty="0" smtClean="0">
                <a:solidFill>
                  <a:schemeClr val="tx1"/>
                </a:solidFill>
              </a:rPr>
              <a:t>back-end, chức năng đăng nhập và dashboard</a:t>
            </a:r>
            <a:endParaRPr lang="vi-VN" dirty="0">
              <a:solidFill>
                <a:schemeClr val="tx1"/>
              </a:solidFill>
            </a:endParaRPr>
          </a:p>
          <a:p>
            <a:r>
              <a:rPr lang="vi-VN" dirty="0" smtClean="0">
                <a:solidFill>
                  <a:schemeClr val="tx1"/>
                </a:solidFill>
              </a:rPr>
              <a:t>- Tuần 6 (ghi nhận hành vi và lưu trữ</a:t>
            </a:r>
            <a:r>
              <a:rPr lang="vi-VN" dirty="0">
                <a:solidFill>
                  <a:schemeClr val="tx1"/>
                </a:solidFill>
              </a:rPr>
              <a:t>): CloudWatch, DynamoDB hoạt động</a:t>
            </a:r>
            <a:endParaRPr lang="vi-VN" dirty="0" smtClean="0">
              <a:solidFill>
                <a:schemeClr val="tx1"/>
              </a:solidFill>
            </a:endParaRPr>
          </a:p>
          <a:p>
            <a:r>
              <a:rPr lang="vi-VN" dirty="0" smtClean="0">
                <a:solidFill>
                  <a:schemeClr val="tx1"/>
                </a:solidFill>
              </a:rPr>
              <a:t>-Tuần 7-8 (tích hợp gợi ý tài liệu học tập): Mô hình đề xuất cá nhân hóa</a:t>
            </a:r>
          </a:p>
          <a:p>
            <a:r>
              <a:rPr lang="vi-VN" dirty="0" smtClean="0">
                <a:solidFill>
                  <a:schemeClr val="tx1"/>
                </a:solidFill>
              </a:rPr>
              <a:t>-Tuần 9-10 (kiểm thử và triển khai): Hệ thống hoàn thiên và được triển khai</a:t>
            </a:r>
            <a:endParaRPr lang="vi-VN" dirty="0">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7" name="Rectangle 6"/>
          <p:cNvSpPr/>
          <p:nvPr/>
        </p:nvSpPr>
        <p:spPr>
          <a:xfrm>
            <a:off x="383970" y="348932"/>
            <a:ext cx="5921579" cy="4616648"/>
          </a:xfrm>
          <a:prstGeom prst="rect">
            <a:avLst/>
          </a:prstGeom>
        </p:spPr>
        <p:txBody>
          <a:bodyPr wrap="square">
            <a:spAutoFit/>
          </a:bodyPr>
          <a:lstStyle/>
          <a:p>
            <a:endParaRPr lang="vi-VN" dirty="0" smtClean="0">
              <a:solidFill>
                <a:schemeClr val="tx1"/>
              </a:solidFill>
            </a:endParaRPr>
          </a:p>
          <a:p>
            <a:r>
              <a:rPr lang="vi-VN" sz="1600" b="1" dirty="0" smtClean="0">
                <a:solidFill>
                  <a:schemeClr val="tx1"/>
                </a:solidFill>
              </a:rPr>
              <a:t>6. Budget </a:t>
            </a:r>
            <a:r>
              <a:rPr lang="vi-VN" sz="1600" b="1" dirty="0">
                <a:solidFill>
                  <a:schemeClr val="tx1"/>
                </a:solidFill>
              </a:rPr>
              <a:t>Estimation</a:t>
            </a:r>
          </a:p>
          <a:p>
            <a:endParaRPr lang="vi-VN" dirty="0">
              <a:solidFill>
                <a:schemeClr val="tx1"/>
              </a:solidFill>
            </a:endParaRPr>
          </a:p>
          <a:p>
            <a:r>
              <a:rPr lang="vi-VN" dirty="0" smtClean="0">
                <a:solidFill>
                  <a:schemeClr val="tx1"/>
                </a:solidFill>
              </a:rPr>
              <a:t>Chi phí sử dụng dịch vụ</a:t>
            </a:r>
            <a:r>
              <a:rPr lang="vi-VN" dirty="0" smtClean="0">
                <a:solidFill>
                  <a:schemeClr val="tx1"/>
                </a:solidFill>
              </a:rPr>
              <a:t> </a:t>
            </a:r>
            <a:r>
              <a:rPr lang="vi-VN" dirty="0">
                <a:solidFill>
                  <a:schemeClr val="tx1"/>
                </a:solidFill>
              </a:rPr>
              <a:t>của </a:t>
            </a:r>
            <a:r>
              <a:rPr lang="vi-VN" dirty="0" smtClean="0">
                <a:solidFill>
                  <a:schemeClr val="tx1"/>
                </a:solidFill>
              </a:rPr>
              <a:t>AWS (ước tính):</a:t>
            </a:r>
            <a:endParaRPr lang="vi-VN" dirty="0">
              <a:solidFill>
                <a:schemeClr val="tx1"/>
              </a:solidFill>
            </a:endParaRPr>
          </a:p>
          <a:p>
            <a:r>
              <a:rPr lang="vi-VN" dirty="0">
                <a:solidFill>
                  <a:schemeClr val="tx1"/>
                </a:solidFill>
              </a:rPr>
              <a:t>- </a:t>
            </a:r>
            <a:r>
              <a:rPr lang="vi-VN" dirty="0" smtClean="0">
                <a:solidFill>
                  <a:schemeClr val="tx1"/>
                </a:solidFill>
              </a:rPr>
              <a:t>Amazon S3</a:t>
            </a:r>
            <a:r>
              <a:rPr lang="vi-VN" dirty="0">
                <a:solidFill>
                  <a:schemeClr val="tx1"/>
                </a:solidFill>
              </a:rPr>
              <a:t>: </a:t>
            </a:r>
            <a:r>
              <a:rPr lang="vi-VN" dirty="0" smtClean="0">
                <a:solidFill>
                  <a:schemeClr val="tx1"/>
                </a:solidFill>
              </a:rPr>
              <a:t>$10</a:t>
            </a:r>
            <a:endParaRPr lang="vi-VN" dirty="0">
              <a:solidFill>
                <a:schemeClr val="tx1"/>
              </a:solidFill>
            </a:endParaRPr>
          </a:p>
          <a:p>
            <a:r>
              <a:rPr lang="vi-VN" dirty="0">
                <a:solidFill>
                  <a:schemeClr val="tx1"/>
                </a:solidFill>
              </a:rPr>
              <a:t>- Lambda: </a:t>
            </a:r>
            <a:r>
              <a:rPr lang="vi-VN" dirty="0" smtClean="0">
                <a:solidFill>
                  <a:schemeClr val="tx1"/>
                </a:solidFill>
              </a:rPr>
              <a:t>$25</a:t>
            </a:r>
            <a:endParaRPr lang="vi-VN" dirty="0">
              <a:solidFill>
                <a:schemeClr val="tx1"/>
              </a:solidFill>
            </a:endParaRPr>
          </a:p>
          <a:p>
            <a:r>
              <a:rPr lang="vi-VN" dirty="0" smtClean="0">
                <a:solidFill>
                  <a:schemeClr val="tx1"/>
                </a:solidFill>
              </a:rPr>
              <a:t>- DynamoDB</a:t>
            </a:r>
            <a:r>
              <a:rPr lang="vi-VN" dirty="0">
                <a:solidFill>
                  <a:schemeClr val="tx1"/>
                </a:solidFill>
              </a:rPr>
              <a:t>: </a:t>
            </a:r>
            <a:r>
              <a:rPr lang="vi-VN" dirty="0" smtClean="0">
                <a:solidFill>
                  <a:schemeClr val="tx1"/>
                </a:solidFill>
              </a:rPr>
              <a:t>$30</a:t>
            </a:r>
          </a:p>
          <a:p>
            <a:r>
              <a:rPr lang="vi-VN" dirty="0" smtClean="0">
                <a:solidFill>
                  <a:schemeClr val="tx1"/>
                </a:solidFill>
              </a:rPr>
              <a:t>- API </a:t>
            </a:r>
            <a:r>
              <a:rPr lang="vi-VN" dirty="0">
                <a:solidFill>
                  <a:schemeClr val="tx1"/>
                </a:solidFill>
              </a:rPr>
              <a:t>Gateway: $</a:t>
            </a:r>
            <a:r>
              <a:rPr lang="vi-VN" dirty="0" smtClean="0">
                <a:solidFill>
                  <a:schemeClr val="tx1"/>
                </a:solidFill>
              </a:rPr>
              <a:t>20</a:t>
            </a:r>
          </a:p>
          <a:p>
            <a:r>
              <a:rPr lang="vi-VN" dirty="0" smtClean="0">
                <a:solidFill>
                  <a:schemeClr val="tx1"/>
                </a:solidFill>
              </a:rPr>
              <a:t>- Cognito và </a:t>
            </a:r>
            <a:r>
              <a:rPr lang="vi-VN" dirty="0">
                <a:solidFill>
                  <a:schemeClr val="tx1"/>
                </a:solidFill>
              </a:rPr>
              <a:t>IAM: $</a:t>
            </a:r>
            <a:r>
              <a:rPr lang="vi-VN" dirty="0" smtClean="0">
                <a:solidFill>
                  <a:schemeClr val="tx1"/>
                </a:solidFill>
              </a:rPr>
              <a:t>5</a:t>
            </a:r>
          </a:p>
          <a:p>
            <a:r>
              <a:rPr lang="vi-VN" dirty="0" smtClean="0">
                <a:solidFill>
                  <a:schemeClr val="tx1"/>
                </a:solidFill>
              </a:rPr>
              <a:t>- </a:t>
            </a:r>
            <a:r>
              <a:rPr lang="vi-VN" dirty="0">
                <a:solidFill>
                  <a:schemeClr val="accent6"/>
                </a:solidFill>
              </a:rPr>
              <a:t>CloudWatch Logs: $20</a:t>
            </a:r>
          </a:p>
          <a:p>
            <a:r>
              <a:rPr lang="vi-VN" dirty="0" smtClean="0">
                <a:solidFill>
                  <a:schemeClr val="tx1"/>
                </a:solidFill>
              </a:rPr>
              <a:t>- </a:t>
            </a:r>
            <a:r>
              <a:rPr lang="vi-VN" dirty="0" smtClean="0">
                <a:solidFill>
                  <a:schemeClr val="accent6"/>
                </a:solidFill>
              </a:rPr>
              <a:t>Amplify/CloudFront</a:t>
            </a:r>
            <a:r>
              <a:rPr lang="vi-VN" dirty="0">
                <a:solidFill>
                  <a:schemeClr val="accent6"/>
                </a:solidFill>
              </a:rPr>
              <a:t>: $</a:t>
            </a:r>
            <a:r>
              <a:rPr lang="vi-VN" dirty="0" smtClean="0">
                <a:solidFill>
                  <a:schemeClr val="accent6"/>
                </a:solidFill>
              </a:rPr>
              <a:t>25</a:t>
            </a:r>
          </a:p>
          <a:p>
            <a:r>
              <a:rPr lang="vi-VN" dirty="0" smtClean="0">
                <a:solidFill>
                  <a:schemeClr val="accent6"/>
                </a:solidFill>
              </a:rPr>
              <a:t>Tổng chi phí hàng tháng: ~$135</a:t>
            </a:r>
          </a:p>
          <a:p>
            <a:r>
              <a:rPr lang="vi-VN" dirty="0" smtClean="0">
                <a:solidFill>
                  <a:schemeClr val="accent6"/>
                </a:solidFill>
              </a:rPr>
              <a:t>Chi phí phát triển:</a:t>
            </a:r>
          </a:p>
          <a:p>
            <a:r>
              <a:rPr lang="vi-VN" dirty="0" smtClean="0">
                <a:solidFill>
                  <a:schemeClr val="accent6"/>
                </a:solidFill>
              </a:rPr>
              <a:t>- </a:t>
            </a:r>
            <a:r>
              <a:rPr lang="vi-VN" dirty="0">
                <a:solidFill>
                  <a:schemeClr val="accent6"/>
                </a:solidFill>
              </a:rPr>
              <a:t>Thiết kế và phát triển frontend/backend: </a:t>
            </a:r>
            <a:r>
              <a:rPr lang="vi-VN" dirty="0" smtClean="0">
                <a:solidFill>
                  <a:schemeClr val="accent6"/>
                </a:solidFill>
              </a:rPr>
              <a:t>$2,000</a:t>
            </a:r>
            <a:endParaRPr lang="vi-VN" dirty="0">
              <a:solidFill>
                <a:schemeClr val="accent6"/>
              </a:solidFill>
            </a:endParaRPr>
          </a:p>
          <a:p>
            <a:r>
              <a:rPr lang="vi-VN" dirty="0">
                <a:solidFill>
                  <a:schemeClr val="accent6"/>
                </a:solidFill>
              </a:rPr>
              <a:t>- Chi phí nhân lực (2 tháng): ~$3,000</a:t>
            </a:r>
            <a:endParaRPr lang="vi-VN" dirty="0">
              <a:solidFill>
                <a:schemeClr val="accent6"/>
              </a:solidFill>
            </a:endParaRPr>
          </a:p>
          <a:p>
            <a:r>
              <a:rPr lang="vi-VN" dirty="0" smtClean="0">
                <a:solidFill>
                  <a:schemeClr val="tx1"/>
                </a:solidFill>
              </a:rPr>
              <a:t>Chi </a:t>
            </a:r>
            <a:r>
              <a:rPr lang="vi-VN" dirty="0">
                <a:solidFill>
                  <a:schemeClr val="tx1"/>
                </a:solidFill>
              </a:rPr>
              <a:t>phí hoạt </a:t>
            </a:r>
            <a:r>
              <a:rPr lang="vi-VN" dirty="0" smtClean="0">
                <a:solidFill>
                  <a:schemeClr val="tx1"/>
                </a:solidFill>
              </a:rPr>
              <a:t>động: </a:t>
            </a:r>
            <a:r>
              <a:rPr lang="vi-VN" dirty="0">
                <a:solidFill>
                  <a:schemeClr val="tx1"/>
                </a:solidFill>
              </a:rPr>
              <a:t>Tối ưu hóa chi phí bằng cách sử dụng ROI miễn </a:t>
            </a:r>
            <a:r>
              <a:rPr lang="vi-VN" dirty="0" smtClean="0">
                <a:solidFill>
                  <a:schemeClr val="tx1"/>
                </a:solidFill>
              </a:rPr>
              <a:t>phí</a:t>
            </a:r>
          </a:p>
          <a:p>
            <a:r>
              <a:rPr lang="vi-VN" dirty="0" smtClean="0">
                <a:solidFill>
                  <a:schemeClr val="tx1"/>
                </a:solidFill>
              </a:rPr>
              <a:t>Chi phí vận hành/nâng cấp(6 tháng): ~$810</a:t>
            </a:r>
          </a:p>
          <a:p>
            <a:r>
              <a:rPr lang="vi-VN" dirty="0" smtClean="0">
                <a:solidFill>
                  <a:schemeClr val="tx1"/>
                </a:solidFill>
              </a:rPr>
              <a:t>Tổng chi phí đầu tư 6 tháng đầu: ~$5,180</a:t>
            </a:r>
          </a:p>
          <a:p>
            <a:r>
              <a:rPr lang="vi-VN" dirty="0" smtClean="0">
                <a:solidFill>
                  <a:schemeClr val="tx1"/>
                </a:solidFill>
              </a:rPr>
              <a:t>Chiến lược tối ưu:</a:t>
            </a:r>
          </a:p>
          <a:p>
            <a:r>
              <a:rPr lang="vi-VN" dirty="0" smtClean="0">
                <a:solidFill>
                  <a:schemeClr val="tx1"/>
                </a:solidFill>
              </a:rPr>
              <a:t>- Tận dụng tài nguyên miễn phí dành cho sinh viên</a:t>
            </a:r>
          </a:p>
          <a:p>
            <a:r>
              <a:rPr lang="vi-VN" dirty="0" smtClean="0">
                <a:solidFill>
                  <a:schemeClr val="tx1"/>
                </a:solidFill>
              </a:rPr>
              <a:t>- Dọn dẹp tài nguyên, tắt các tài nguyên khi không sử dụng</a:t>
            </a:r>
            <a:endParaRPr lang="vi-VN" dirty="0">
              <a:solidFill>
                <a:schemeClr val="tx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9" name="Rectangle 8"/>
          <p:cNvSpPr/>
          <p:nvPr/>
        </p:nvSpPr>
        <p:spPr>
          <a:xfrm>
            <a:off x="180976" y="152400"/>
            <a:ext cx="7000874" cy="4832092"/>
          </a:xfrm>
          <a:prstGeom prst="rect">
            <a:avLst/>
          </a:prstGeom>
        </p:spPr>
        <p:txBody>
          <a:bodyPr wrap="square">
            <a:spAutoFit/>
          </a:bodyPr>
          <a:lstStyle/>
          <a:p>
            <a:endParaRPr lang="vi-VN" dirty="0" smtClean="0">
              <a:solidFill>
                <a:schemeClr val="tx1"/>
              </a:solidFill>
            </a:endParaRPr>
          </a:p>
          <a:p>
            <a:r>
              <a:rPr lang="vi-VN" sz="1600" b="1" dirty="0" smtClean="0">
                <a:solidFill>
                  <a:schemeClr val="tx1"/>
                </a:solidFill>
              </a:rPr>
              <a:t>7. Risk </a:t>
            </a:r>
            <a:r>
              <a:rPr lang="vi-VN" sz="1600" b="1" dirty="0">
                <a:solidFill>
                  <a:schemeClr val="tx1"/>
                </a:solidFill>
              </a:rPr>
              <a:t>Assessment</a:t>
            </a:r>
          </a:p>
          <a:p>
            <a:endParaRPr lang="vi-VN" dirty="0" smtClean="0">
              <a:solidFill>
                <a:schemeClr val="tx1"/>
              </a:solidFill>
            </a:endParaRPr>
          </a:p>
          <a:p>
            <a:r>
              <a:rPr lang="vi-VN" dirty="0" smtClean="0">
                <a:solidFill>
                  <a:schemeClr val="tx1"/>
                </a:solidFill>
              </a:rPr>
              <a:t>Risks</a:t>
            </a:r>
            <a:r>
              <a:rPr lang="vi-VN" dirty="0">
                <a:solidFill>
                  <a:schemeClr val="tx1"/>
                </a:solidFill>
              </a:rPr>
              <a:t>:</a:t>
            </a:r>
          </a:p>
          <a:p>
            <a:r>
              <a:rPr lang="vi-VN" dirty="0">
                <a:solidFill>
                  <a:schemeClr val="tx1"/>
                </a:solidFill>
              </a:rPr>
              <a:t>- Technical: cấu hình IAM sai có thể dẫn đến lỗi bảo mật</a:t>
            </a:r>
          </a:p>
          <a:p>
            <a:r>
              <a:rPr lang="vi-VN" dirty="0">
                <a:solidFill>
                  <a:schemeClr val="tx1"/>
                </a:solidFill>
              </a:rPr>
              <a:t>- Operational: thiếu kỹ năng </a:t>
            </a:r>
            <a:r>
              <a:rPr lang="vi-VN" dirty="0" smtClean="0">
                <a:solidFill>
                  <a:schemeClr val="tx1"/>
                </a:solidFill>
              </a:rPr>
              <a:t>AWS sẽ </a:t>
            </a:r>
            <a:r>
              <a:rPr lang="vi-VN" dirty="0">
                <a:solidFill>
                  <a:schemeClr val="tx1"/>
                </a:solidFill>
              </a:rPr>
              <a:t>gây chậm tiến độ</a:t>
            </a:r>
          </a:p>
          <a:p>
            <a:r>
              <a:rPr lang="vi-VN" dirty="0" smtClean="0">
                <a:solidFill>
                  <a:schemeClr val="tx1"/>
                </a:solidFill>
              </a:rPr>
              <a:t>- Business</a:t>
            </a:r>
            <a:r>
              <a:rPr lang="vi-VN" dirty="0">
                <a:solidFill>
                  <a:schemeClr val="tx1"/>
                </a:solidFill>
              </a:rPr>
              <a:t>: không có người </a:t>
            </a:r>
            <a:r>
              <a:rPr lang="vi-VN" dirty="0" smtClean="0">
                <a:solidFill>
                  <a:schemeClr val="tx1"/>
                </a:solidFill>
              </a:rPr>
              <a:t>dùng để </a:t>
            </a:r>
            <a:r>
              <a:rPr lang="vi-VN" dirty="0">
                <a:solidFill>
                  <a:schemeClr val="tx1"/>
                </a:solidFill>
              </a:rPr>
              <a:t>thử </a:t>
            </a:r>
            <a:r>
              <a:rPr lang="vi-VN" dirty="0" smtClean="0">
                <a:solidFill>
                  <a:schemeClr val="tx1"/>
                </a:solidFill>
              </a:rPr>
              <a:t>nghiệm</a:t>
            </a:r>
          </a:p>
          <a:p>
            <a:endParaRPr lang="vi-VN" dirty="0" smtClean="0">
              <a:solidFill>
                <a:schemeClr val="tx1"/>
              </a:solidFill>
            </a:endParaRPr>
          </a:p>
          <a:p>
            <a:r>
              <a:rPr lang="vi-VN" dirty="0" smtClean="0">
                <a:solidFill>
                  <a:schemeClr val="tx1"/>
                </a:solidFill>
              </a:rPr>
              <a:t>Risk: Dữ liệu học tập không được ghi nhận đầy đủ</a:t>
            </a:r>
          </a:p>
          <a:p>
            <a:r>
              <a:rPr lang="vi-VN" dirty="0" smtClean="0">
                <a:solidFill>
                  <a:schemeClr val="tx1"/>
                </a:solidFill>
              </a:rPr>
              <a:t>Impact: Cao</a:t>
            </a:r>
          </a:p>
          <a:p>
            <a:r>
              <a:rPr lang="vi-VN" dirty="0" smtClean="0">
                <a:solidFill>
                  <a:schemeClr val="tx1"/>
                </a:solidFill>
              </a:rPr>
              <a:t>Probability: Trung bình</a:t>
            </a:r>
            <a:endParaRPr lang="vi-VN" dirty="0">
              <a:solidFill>
                <a:schemeClr val="tx1"/>
              </a:solidFill>
            </a:endParaRPr>
          </a:p>
          <a:p>
            <a:r>
              <a:rPr lang="vi-VN" dirty="0">
                <a:solidFill>
                  <a:schemeClr val="tx1"/>
                </a:solidFill>
              </a:rPr>
              <a:t>Mitigation</a:t>
            </a:r>
            <a:r>
              <a:rPr lang="vi-VN" dirty="0">
                <a:solidFill>
                  <a:schemeClr val="tx1"/>
                </a:solidFill>
              </a:rPr>
              <a:t>: Tăng cường logging và kiểm </a:t>
            </a:r>
            <a:r>
              <a:rPr lang="vi-VN" dirty="0" smtClean="0">
                <a:solidFill>
                  <a:schemeClr val="tx1"/>
                </a:solidFill>
              </a:rPr>
              <a:t>thử</a:t>
            </a:r>
          </a:p>
          <a:p>
            <a:endParaRPr lang="vi-VN" dirty="0" smtClean="0">
              <a:solidFill>
                <a:schemeClr val="tx1"/>
              </a:solidFill>
            </a:endParaRPr>
          </a:p>
          <a:p>
            <a:r>
              <a:rPr lang="vi-VN" dirty="0">
                <a:solidFill>
                  <a:schemeClr val="tx1"/>
                </a:solidFill>
              </a:rPr>
              <a:t>Risk: Chi phí vượt ngân </a:t>
            </a:r>
            <a:r>
              <a:rPr lang="vi-VN" dirty="0" smtClean="0">
                <a:solidFill>
                  <a:schemeClr val="tx1"/>
                </a:solidFill>
              </a:rPr>
              <a:t>sách</a:t>
            </a:r>
          </a:p>
          <a:p>
            <a:r>
              <a:rPr lang="vi-VN" dirty="0" smtClean="0">
                <a:solidFill>
                  <a:schemeClr val="tx1"/>
                </a:solidFill>
              </a:rPr>
              <a:t>Impact: Trung bình</a:t>
            </a:r>
          </a:p>
          <a:p>
            <a:r>
              <a:rPr lang="vi-VN" dirty="0" smtClean="0">
                <a:solidFill>
                  <a:schemeClr val="tx1"/>
                </a:solidFill>
              </a:rPr>
              <a:t>Probability</a:t>
            </a:r>
            <a:r>
              <a:rPr lang="vi-VN" dirty="0">
                <a:solidFill>
                  <a:schemeClr val="tx1"/>
                </a:solidFill>
              </a:rPr>
              <a:t>: </a:t>
            </a:r>
            <a:r>
              <a:rPr lang="vi-VN" dirty="0" smtClean="0">
                <a:solidFill>
                  <a:schemeClr val="tx1"/>
                </a:solidFill>
              </a:rPr>
              <a:t>Cao</a:t>
            </a:r>
          </a:p>
          <a:p>
            <a:r>
              <a:rPr lang="vi-VN" dirty="0" smtClean="0">
                <a:solidFill>
                  <a:schemeClr val="tx1"/>
                </a:solidFill>
              </a:rPr>
              <a:t>Mitigation</a:t>
            </a:r>
            <a:r>
              <a:rPr lang="vi-VN" dirty="0">
                <a:solidFill>
                  <a:schemeClr val="tx1"/>
                </a:solidFill>
              </a:rPr>
              <a:t>: Theo dõi chi phí qua AWS </a:t>
            </a:r>
            <a:r>
              <a:rPr lang="vi-VN" dirty="0" smtClean="0">
                <a:solidFill>
                  <a:schemeClr val="tx1"/>
                </a:solidFill>
              </a:rPr>
              <a:t>Budgets</a:t>
            </a:r>
          </a:p>
          <a:p>
            <a:endParaRPr lang="vi-VN" dirty="0" smtClean="0">
              <a:solidFill>
                <a:schemeClr val="tx1"/>
              </a:solidFill>
            </a:endParaRPr>
          </a:p>
          <a:p>
            <a:r>
              <a:rPr lang="vi-VN" dirty="0">
                <a:solidFill>
                  <a:schemeClr val="tx1"/>
                </a:solidFill>
              </a:rPr>
              <a:t>Risk: Tấn công bảo mật</a:t>
            </a:r>
          </a:p>
          <a:p>
            <a:r>
              <a:rPr lang="vi-VN" dirty="0">
                <a:solidFill>
                  <a:schemeClr val="tx1"/>
                </a:solidFill>
              </a:rPr>
              <a:t>Impact: </a:t>
            </a:r>
            <a:r>
              <a:rPr lang="vi-VN" dirty="0" smtClean="0">
                <a:solidFill>
                  <a:schemeClr val="tx1"/>
                </a:solidFill>
              </a:rPr>
              <a:t>Cao</a:t>
            </a:r>
            <a:endParaRPr lang="vi-VN" dirty="0">
              <a:solidFill>
                <a:schemeClr val="tx1"/>
              </a:solidFill>
            </a:endParaRPr>
          </a:p>
          <a:p>
            <a:r>
              <a:rPr lang="vi-VN" dirty="0">
                <a:solidFill>
                  <a:schemeClr val="tx1"/>
                </a:solidFill>
              </a:rPr>
              <a:t>Probability: </a:t>
            </a:r>
            <a:r>
              <a:rPr lang="vi-VN" dirty="0" smtClean="0">
                <a:solidFill>
                  <a:schemeClr val="tx1"/>
                </a:solidFill>
              </a:rPr>
              <a:t>Thấp</a:t>
            </a:r>
            <a:endParaRPr lang="vi-VN" dirty="0">
              <a:solidFill>
                <a:schemeClr val="tx1"/>
              </a:solidFill>
            </a:endParaRPr>
          </a:p>
          <a:p>
            <a:r>
              <a:rPr lang="vi-VN" dirty="0">
                <a:solidFill>
                  <a:schemeClr val="tx1"/>
                </a:solidFill>
              </a:rPr>
              <a:t>Mitigation: MFA, IAM policies chặt </a:t>
            </a:r>
            <a:r>
              <a:rPr lang="vi-VN" dirty="0" smtClean="0">
                <a:solidFill>
                  <a:schemeClr val="tx1"/>
                </a:solidFill>
              </a:rPr>
              <a:t>chẽ</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81000" y="713572"/>
            <a:ext cx="4572000" cy="2677656"/>
          </a:xfrm>
          <a:prstGeom prst="rect">
            <a:avLst/>
          </a:prstGeom>
        </p:spPr>
        <p:txBody>
          <a:bodyPr>
            <a:spAutoFit/>
          </a:bodyPr>
          <a:lstStyle/>
          <a:p>
            <a:r>
              <a:rPr lang="vi-VN" dirty="0">
                <a:solidFill>
                  <a:schemeClr val="tx1"/>
                </a:solidFill>
              </a:rPr>
              <a:t>Risk: Khó khăn </a:t>
            </a:r>
            <a:r>
              <a:rPr lang="vi-VN" dirty="0" smtClean="0">
                <a:solidFill>
                  <a:schemeClr val="tx1"/>
                </a:solidFill>
              </a:rPr>
              <a:t>với mô </a:t>
            </a:r>
            <a:r>
              <a:rPr lang="vi-VN" dirty="0">
                <a:solidFill>
                  <a:schemeClr val="tx1"/>
                </a:solidFill>
              </a:rPr>
              <a:t>hình </a:t>
            </a:r>
            <a:r>
              <a:rPr lang="vi-VN" dirty="0" smtClean="0">
                <a:solidFill>
                  <a:schemeClr val="tx1"/>
                </a:solidFill>
              </a:rPr>
              <a:t>ML</a:t>
            </a:r>
          </a:p>
          <a:p>
            <a:r>
              <a:rPr lang="vi-VN" dirty="0" smtClean="0">
                <a:solidFill>
                  <a:schemeClr val="tx1"/>
                </a:solidFill>
              </a:rPr>
              <a:t>Impact</a:t>
            </a:r>
            <a:r>
              <a:rPr lang="vi-VN" dirty="0">
                <a:solidFill>
                  <a:schemeClr val="tx1"/>
                </a:solidFill>
              </a:rPr>
              <a:t>: </a:t>
            </a:r>
            <a:r>
              <a:rPr lang="vi-VN" dirty="0" smtClean="0">
                <a:solidFill>
                  <a:schemeClr val="tx1"/>
                </a:solidFill>
              </a:rPr>
              <a:t>Trung bình</a:t>
            </a:r>
            <a:endParaRPr lang="vi-VN" dirty="0">
              <a:solidFill>
                <a:schemeClr val="tx1"/>
              </a:solidFill>
            </a:endParaRPr>
          </a:p>
          <a:p>
            <a:r>
              <a:rPr lang="vi-VN" dirty="0">
                <a:solidFill>
                  <a:schemeClr val="tx1"/>
                </a:solidFill>
              </a:rPr>
              <a:t>Probability: Trung bình</a:t>
            </a:r>
          </a:p>
          <a:p>
            <a:r>
              <a:rPr lang="vi-VN" dirty="0">
                <a:solidFill>
                  <a:schemeClr val="tx1"/>
                </a:solidFill>
              </a:rPr>
              <a:t>Mitigation: Bắt đầu với mô hình đơn </a:t>
            </a:r>
            <a:r>
              <a:rPr lang="vi-VN" dirty="0" smtClean="0">
                <a:solidFill>
                  <a:schemeClr val="tx1"/>
                </a:solidFill>
              </a:rPr>
              <a:t>giản hơn</a:t>
            </a:r>
          </a:p>
          <a:p>
            <a:r>
              <a:rPr lang="vi-VN" dirty="0" smtClean="0">
                <a:solidFill>
                  <a:schemeClr val="tx1"/>
                </a:solidFill>
              </a:rPr>
              <a:t>Kế hoạch dự phòng:</a:t>
            </a:r>
          </a:p>
          <a:p>
            <a:r>
              <a:rPr lang="vi-VN" dirty="0" smtClean="0">
                <a:solidFill>
                  <a:schemeClr val="tx1"/>
                </a:solidFill>
              </a:rPr>
              <a:t>- Liên hệ AWS Support để được </a:t>
            </a:r>
            <a:r>
              <a:rPr lang="vi-VN" dirty="0">
                <a:solidFill>
                  <a:schemeClr val="tx1"/>
                </a:solidFill>
              </a:rPr>
              <a:t>hướng dẫn và hỗ trợ</a:t>
            </a:r>
          </a:p>
          <a:p>
            <a:r>
              <a:rPr lang="vi-VN" dirty="0">
                <a:solidFill>
                  <a:schemeClr val="tx1"/>
                </a:solidFill>
              </a:rPr>
              <a:t>- Kiểm thử kỹ và dùng IAM </a:t>
            </a:r>
            <a:r>
              <a:rPr lang="vi-VN" dirty="0" smtClean="0">
                <a:solidFill>
                  <a:schemeClr val="tx1"/>
                </a:solidFill>
              </a:rPr>
              <a:t>policy để </a:t>
            </a:r>
            <a:r>
              <a:rPr lang="vi-VN" dirty="0">
                <a:solidFill>
                  <a:schemeClr val="tx1"/>
                </a:solidFill>
              </a:rPr>
              <a:t>tối thiểu quyền</a:t>
            </a:r>
          </a:p>
          <a:p>
            <a:r>
              <a:rPr lang="vi-VN" dirty="0" smtClean="0">
                <a:solidFill>
                  <a:schemeClr val="tx1"/>
                </a:solidFill>
              </a:rPr>
              <a:t>- Test với </a:t>
            </a:r>
            <a:r>
              <a:rPr lang="vi-VN" dirty="0">
                <a:solidFill>
                  <a:schemeClr val="tx1"/>
                </a:solidFill>
              </a:rPr>
              <a:t>lớp học thực tế tại </a:t>
            </a:r>
            <a:r>
              <a:rPr lang="vi-VN" dirty="0" smtClean="0">
                <a:solidFill>
                  <a:schemeClr val="tx1"/>
                </a:solidFill>
              </a:rPr>
              <a:t>trường học</a:t>
            </a:r>
          </a:p>
          <a:p>
            <a:r>
              <a:rPr lang="vi-VN" dirty="0">
                <a:solidFill>
                  <a:schemeClr val="tx1"/>
                </a:solidFill>
              </a:rPr>
              <a:t>- Lưu trữ định kỳ backup dữ liệu DynamoDB</a:t>
            </a:r>
          </a:p>
          <a:p>
            <a:r>
              <a:rPr lang="vi-VN" dirty="0" smtClean="0">
                <a:solidFill>
                  <a:schemeClr val="tx1"/>
                </a:solidFill>
              </a:rPr>
              <a:t>Quy trình giám sát:</a:t>
            </a:r>
            <a:endParaRPr lang="vi-VN" dirty="0">
              <a:solidFill>
                <a:schemeClr val="tx1"/>
              </a:solidFill>
            </a:endParaRPr>
          </a:p>
          <a:p>
            <a:r>
              <a:rPr lang="vi-VN" dirty="0">
                <a:solidFill>
                  <a:schemeClr val="tx1"/>
                </a:solidFill>
              </a:rPr>
              <a:t>- CloudWatch Alerts</a:t>
            </a:r>
          </a:p>
          <a:p>
            <a:r>
              <a:rPr lang="vi-VN" dirty="0">
                <a:solidFill>
                  <a:schemeClr val="tx1"/>
                </a:solidFill>
              </a:rPr>
              <a:t>- Gửi email khi có lỗi hệ thống</a:t>
            </a:r>
          </a:p>
        </p:txBody>
      </p:sp>
    </p:spTree>
    <p:extLst>
      <p:ext uri="{BB962C8B-B14F-4D97-AF65-F5344CB8AC3E}">
        <p14:creationId xmlns:p14="http://schemas.microsoft.com/office/powerpoint/2010/main" val="36421733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11" name="Rectangle 10"/>
          <p:cNvSpPr/>
          <p:nvPr/>
        </p:nvSpPr>
        <p:spPr>
          <a:xfrm>
            <a:off x="488047" y="257265"/>
            <a:ext cx="7293878" cy="3816429"/>
          </a:xfrm>
          <a:prstGeom prst="rect">
            <a:avLst/>
          </a:prstGeom>
        </p:spPr>
        <p:txBody>
          <a:bodyPr wrap="square">
            <a:spAutoFit/>
          </a:bodyPr>
          <a:lstStyle/>
          <a:p>
            <a:endParaRPr lang="vi-VN" sz="1600" dirty="0" smtClean="0">
              <a:solidFill>
                <a:schemeClr val="tx1"/>
              </a:solidFill>
            </a:endParaRPr>
          </a:p>
          <a:p>
            <a:r>
              <a:rPr lang="vi-VN" sz="1600" b="1" dirty="0" smtClean="0">
                <a:solidFill>
                  <a:schemeClr val="tx1"/>
                </a:solidFill>
              </a:rPr>
              <a:t>8. Expected </a:t>
            </a:r>
            <a:r>
              <a:rPr lang="vi-VN" sz="1600" b="1" dirty="0">
                <a:solidFill>
                  <a:schemeClr val="tx1"/>
                </a:solidFill>
              </a:rPr>
              <a:t>Outcomes</a:t>
            </a:r>
          </a:p>
          <a:p>
            <a:endParaRPr lang="vi-VN" dirty="0" smtClean="0">
              <a:solidFill>
                <a:schemeClr val="tx1"/>
              </a:solidFill>
            </a:endParaRPr>
          </a:p>
          <a:p>
            <a:r>
              <a:rPr lang="vi-VN" dirty="0" smtClean="0">
                <a:solidFill>
                  <a:schemeClr val="tx1"/>
                </a:solidFill>
              </a:rPr>
              <a:t>Success </a:t>
            </a:r>
            <a:r>
              <a:rPr lang="vi-VN" dirty="0">
                <a:solidFill>
                  <a:schemeClr val="tx1"/>
                </a:solidFill>
              </a:rPr>
              <a:t>Metrics:</a:t>
            </a:r>
          </a:p>
          <a:p>
            <a:r>
              <a:rPr lang="vi-VN" dirty="0">
                <a:solidFill>
                  <a:schemeClr val="tx1"/>
                </a:solidFill>
              </a:rPr>
              <a:t>- 100+ lượt truy cập hệ thống trong 1 tháng đầu</a:t>
            </a:r>
          </a:p>
          <a:p>
            <a:r>
              <a:rPr lang="vi-VN" dirty="0" smtClean="0">
                <a:solidFill>
                  <a:schemeClr val="tx1"/>
                </a:solidFill>
              </a:rPr>
              <a:t>- 80</a:t>
            </a:r>
            <a:r>
              <a:rPr lang="vi-VN" dirty="0">
                <a:solidFill>
                  <a:schemeClr val="tx1"/>
                </a:solidFill>
              </a:rPr>
              <a:t>% sinh viên hoàn thành ít nhất 1 khóa </a:t>
            </a:r>
            <a:r>
              <a:rPr lang="vi-VN" dirty="0" smtClean="0">
                <a:solidFill>
                  <a:schemeClr val="tx1"/>
                </a:solidFill>
              </a:rPr>
              <a:t>học</a:t>
            </a:r>
          </a:p>
          <a:p>
            <a:r>
              <a:rPr lang="vi-VN" dirty="0" smtClean="0">
                <a:solidFill>
                  <a:schemeClr val="tx1"/>
                </a:solidFill>
              </a:rPr>
              <a:t>- Tỷ </a:t>
            </a:r>
            <a:r>
              <a:rPr lang="vi-VN" dirty="0">
                <a:solidFill>
                  <a:schemeClr val="tx1"/>
                </a:solidFill>
              </a:rPr>
              <a:t>lệ hoàn </a:t>
            </a:r>
            <a:r>
              <a:rPr lang="vi-VN" dirty="0" smtClean="0">
                <a:solidFill>
                  <a:schemeClr val="tx1"/>
                </a:solidFill>
              </a:rPr>
              <a:t>thành bài </a:t>
            </a:r>
            <a:r>
              <a:rPr lang="vi-VN" dirty="0">
                <a:solidFill>
                  <a:schemeClr val="tx1"/>
                </a:solidFill>
              </a:rPr>
              <a:t>học tăng ≥ 50</a:t>
            </a:r>
            <a:r>
              <a:rPr lang="vi-VN" dirty="0" smtClean="0">
                <a:solidFill>
                  <a:schemeClr val="tx1"/>
                </a:solidFill>
              </a:rPr>
              <a:t>%</a:t>
            </a:r>
          </a:p>
          <a:p>
            <a:r>
              <a:rPr lang="vi-VN" dirty="0" smtClean="0">
                <a:solidFill>
                  <a:schemeClr val="tx1"/>
                </a:solidFill>
              </a:rPr>
              <a:t>- Tỷ </a:t>
            </a:r>
            <a:r>
              <a:rPr lang="vi-VN" dirty="0">
                <a:solidFill>
                  <a:schemeClr val="tx1"/>
                </a:solidFill>
              </a:rPr>
              <a:t>lệ phản hồi tích cực từ người dùng ≥ 80</a:t>
            </a:r>
            <a:r>
              <a:rPr lang="vi-VN" dirty="0" smtClean="0">
                <a:solidFill>
                  <a:schemeClr val="tx1"/>
                </a:solidFill>
              </a:rPr>
              <a:t>%</a:t>
            </a:r>
          </a:p>
          <a:p>
            <a:r>
              <a:rPr lang="vi-VN" dirty="0">
                <a:solidFill>
                  <a:schemeClr val="tx1"/>
                </a:solidFill>
              </a:rPr>
              <a:t>- Giảm ≥ 30% thời gian admin xử lý thống kê</a:t>
            </a:r>
            <a:endParaRPr lang="vi-VN" dirty="0">
              <a:solidFill>
                <a:schemeClr val="tx1"/>
              </a:solidFill>
            </a:endParaRPr>
          </a:p>
          <a:p>
            <a:r>
              <a:rPr lang="vi-VN" dirty="0">
                <a:solidFill>
                  <a:schemeClr val="tx1"/>
                </a:solidFill>
              </a:rPr>
              <a:t>Short-term (0–6 tháng):</a:t>
            </a:r>
          </a:p>
          <a:p>
            <a:r>
              <a:rPr lang="vi-VN" dirty="0" smtClean="0">
                <a:solidFill>
                  <a:schemeClr val="tx1"/>
                </a:solidFill>
              </a:rPr>
              <a:t>- Hệ </a:t>
            </a:r>
            <a:r>
              <a:rPr lang="vi-VN" dirty="0">
                <a:solidFill>
                  <a:schemeClr val="tx1"/>
                </a:solidFill>
              </a:rPr>
              <a:t>thống hoạt động ổn định với nhóm lớp thử </a:t>
            </a:r>
            <a:r>
              <a:rPr lang="vi-VN" dirty="0" smtClean="0">
                <a:solidFill>
                  <a:schemeClr val="tx1"/>
                </a:solidFill>
              </a:rPr>
              <a:t>nghiệm</a:t>
            </a:r>
          </a:p>
          <a:p>
            <a:r>
              <a:rPr lang="vi-VN" dirty="0">
                <a:solidFill>
                  <a:schemeClr val="tx1"/>
                </a:solidFill>
              </a:rPr>
              <a:t>- Giao diện </a:t>
            </a:r>
            <a:r>
              <a:rPr lang="vi-VN" dirty="0" smtClean="0">
                <a:solidFill>
                  <a:schemeClr val="tx1"/>
                </a:solidFill>
              </a:rPr>
              <a:t>học tập </a:t>
            </a:r>
            <a:r>
              <a:rPr lang="vi-VN" dirty="0">
                <a:solidFill>
                  <a:schemeClr val="tx1"/>
                </a:solidFill>
              </a:rPr>
              <a:t>dễ </a:t>
            </a:r>
            <a:r>
              <a:rPr lang="vi-VN" dirty="0" smtClean="0">
                <a:solidFill>
                  <a:schemeClr val="tx1"/>
                </a:solidFill>
              </a:rPr>
              <a:t>sử dụng, </a:t>
            </a:r>
            <a:r>
              <a:rPr lang="vi-VN" dirty="0">
                <a:solidFill>
                  <a:schemeClr val="tx1"/>
                </a:solidFill>
              </a:rPr>
              <a:t>có phản hồi </a:t>
            </a:r>
            <a:r>
              <a:rPr lang="vi-VN" dirty="0" smtClean="0">
                <a:solidFill>
                  <a:schemeClr val="tx1"/>
                </a:solidFill>
              </a:rPr>
              <a:t>nhanh chóng</a:t>
            </a:r>
            <a:endParaRPr lang="vi-VN" dirty="0" smtClean="0">
              <a:solidFill>
                <a:schemeClr val="tx1"/>
              </a:solidFill>
            </a:endParaRPr>
          </a:p>
          <a:p>
            <a:r>
              <a:rPr lang="vi-VN" dirty="0">
                <a:solidFill>
                  <a:schemeClr val="tx1"/>
                </a:solidFill>
              </a:rPr>
              <a:t>- Theo dõi tiến </a:t>
            </a:r>
            <a:r>
              <a:rPr lang="vi-VN" dirty="0" smtClean="0">
                <a:solidFill>
                  <a:schemeClr val="tx1"/>
                </a:solidFill>
              </a:rPr>
              <a:t>độ họ tập </a:t>
            </a:r>
            <a:r>
              <a:rPr lang="vi-VN" dirty="0">
                <a:solidFill>
                  <a:schemeClr val="tx1"/>
                </a:solidFill>
              </a:rPr>
              <a:t>và nhận gợi ý </a:t>
            </a:r>
            <a:r>
              <a:rPr lang="vi-VN" dirty="0" smtClean="0">
                <a:solidFill>
                  <a:schemeClr val="tx1"/>
                </a:solidFill>
              </a:rPr>
              <a:t>học tập </a:t>
            </a:r>
            <a:r>
              <a:rPr lang="vi-VN" dirty="0">
                <a:solidFill>
                  <a:schemeClr val="tx1"/>
                </a:solidFill>
              </a:rPr>
              <a:t>phù hợp</a:t>
            </a:r>
            <a:endParaRPr lang="vi-VN" dirty="0">
              <a:solidFill>
                <a:schemeClr val="tx1"/>
              </a:solidFill>
            </a:endParaRPr>
          </a:p>
          <a:p>
            <a:r>
              <a:rPr lang="vi-VN" dirty="0">
                <a:solidFill>
                  <a:schemeClr val="tx1"/>
                </a:solidFill>
              </a:rPr>
              <a:t>Medium-term (6–18 tháng):</a:t>
            </a:r>
          </a:p>
          <a:p>
            <a:r>
              <a:rPr lang="vi-VN" dirty="0" smtClean="0">
                <a:solidFill>
                  <a:schemeClr val="tx1"/>
                </a:solidFill>
              </a:rPr>
              <a:t>- Áp </a:t>
            </a:r>
            <a:r>
              <a:rPr lang="vi-VN" dirty="0">
                <a:solidFill>
                  <a:schemeClr val="tx1"/>
                </a:solidFill>
              </a:rPr>
              <a:t>dụng cho nhiều lớp học và khóa học </a:t>
            </a:r>
            <a:r>
              <a:rPr lang="vi-VN" dirty="0" smtClean="0">
                <a:solidFill>
                  <a:schemeClr val="tx1"/>
                </a:solidFill>
              </a:rPr>
              <a:t>khác</a:t>
            </a:r>
          </a:p>
          <a:p>
            <a:r>
              <a:rPr lang="vi-VN" dirty="0">
                <a:solidFill>
                  <a:schemeClr val="tx1"/>
                </a:solidFill>
              </a:rPr>
              <a:t>- Dữ liệu học </a:t>
            </a:r>
            <a:r>
              <a:rPr lang="vi-VN" dirty="0" smtClean="0">
                <a:solidFill>
                  <a:schemeClr val="tx1"/>
                </a:solidFill>
              </a:rPr>
              <a:t>tập phải được </a:t>
            </a:r>
            <a:r>
              <a:rPr lang="vi-VN" dirty="0">
                <a:solidFill>
                  <a:schemeClr val="tx1"/>
                </a:solidFill>
              </a:rPr>
              <a:t>tích </a:t>
            </a:r>
            <a:r>
              <a:rPr lang="vi-VN" dirty="0" smtClean="0">
                <a:solidFill>
                  <a:schemeClr val="tx1"/>
                </a:solidFill>
              </a:rPr>
              <a:t>lũy để </a:t>
            </a:r>
            <a:r>
              <a:rPr lang="vi-VN" dirty="0">
                <a:solidFill>
                  <a:schemeClr val="tx1"/>
                </a:solidFill>
              </a:rPr>
              <a:t>giúp cải thiện mô hình đề </a:t>
            </a:r>
            <a:r>
              <a:rPr lang="vi-VN" dirty="0" smtClean="0">
                <a:solidFill>
                  <a:schemeClr val="tx1"/>
                </a:solidFill>
              </a:rPr>
              <a:t>xuất học tập</a:t>
            </a:r>
            <a:endParaRPr lang="vi-VN" dirty="0" smtClean="0">
              <a:solidFill>
                <a:schemeClr val="tx1"/>
              </a:solidFill>
            </a:endParaRPr>
          </a:p>
          <a:p>
            <a:r>
              <a:rPr lang="vi-VN" dirty="0" smtClean="0">
                <a:solidFill>
                  <a:schemeClr val="tx1"/>
                </a:solidFill>
              </a:rPr>
              <a:t>- Tăng tỷ lệ giữ chân người dùng</a:t>
            </a:r>
            <a:endParaRPr lang="vi-VN" dirty="0">
              <a:solidFill>
                <a:schemeClr val="tx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438150" y="1015425"/>
            <a:ext cx="6629400" cy="2462213"/>
          </a:xfrm>
          <a:prstGeom prst="rect">
            <a:avLst/>
          </a:prstGeom>
        </p:spPr>
        <p:txBody>
          <a:bodyPr wrap="square">
            <a:spAutoFit/>
          </a:bodyPr>
          <a:lstStyle/>
          <a:p>
            <a:r>
              <a:rPr lang="vi-VN" dirty="0">
                <a:solidFill>
                  <a:srgbClr val="FEFDF8"/>
                </a:solidFill>
                <a:latin typeface="Arial" panose="020B0604020202020204" pitchFamily="34" charset="0"/>
                <a:ea typeface="Arial" panose="020B0604020202020204" pitchFamily="34" charset="0"/>
                <a:cs typeface="Arial" panose="020B0604020202020204" pitchFamily="34" charset="0"/>
              </a:rPr>
              <a:t>Long-term (18+ tháng):</a:t>
            </a:r>
            <a:endParaRPr lang="vi-VN" dirty="0"/>
          </a:p>
          <a:p>
            <a:r>
              <a:rPr lang="vi-VN" dirty="0" smtClean="0">
                <a:solidFill>
                  <a:srgbClr val="FEFDF8"/>
                </a:solidFill>
                <a:latin typeface="Arial" panose="020B0604020202020204" pitchFamily="34" charset="0"/>
                <a:ea typeface="Arial" panose="020B0604020202020204" pitchFamily="34" charset="0"/>
                <a:cs typeface="Arial" panose="020B0604020202020204" pitchFamily="34" charset="0"/>
              </a:rPr>
              <a:t>- Trở </a:t>
            </a:r>
            <a:r>
              <a:rPr lang="vi-VN" dirty="0">
                <a:solidFill>
                  <a:srgbClr val="FEFDF8"/>
                </a:solidFill>
                <a:latin typeface="Arial" panose="020B0604020202020204" pitchFamily="34" charset="0"/>
                <a:ea typeface="Arial" panose="020B0604020202020204" pitchFamily="34" charset="0"/>
                <a:cs typeface="Arial" panose="020B0604020202020204" pitchFamily="34" charset="0"/>
              </a:rPr>
              <a:t>thành sản phẩm </a:t>
            </a:r>
            <a:r>
              <a:rPr lang="vi-VN" dirty="0" smtClean="0">
                <a:solidFill>
                  <a:srgbClr val="FEFDF8"/>
                </a:solidFill>
                <a:latin typeface="Arial" panose="020B0604020202020204" pitchFamily="34" charset="0"/>
                <a:ea typeface="Arial" panose="020B0604020202020204" pitchFamily="34" charset="0"/>
                <a:cs typeface="Arial" panose="020B0604020202020204" pitchFamily="34" charset="0"/>
              </a:rPr>
              <a:t>nhỏ </a:t>
            </a:r>
            <a:r>
              <a:rPr lang="vi-VN" dirty="0">
                <a:solidFill>
                  <a:srgbClr val="FEFDF8"/>
                </a:solidFill>
                <a:latin typeface="Arial" panose="020B0604020202020204" pitchFamily="34" charset="0"/>
                <a:ea typeface="Arial" panose="020B0604020202020204" pitchFamily="34" charset="0"/>
                <a:cs typeface="Arial" panose="020B0604020202020204" pitchFamily="34" charset="0"/>
              </a:rPr>
              <a:t>có thể thương mại </a:t>
            </a:r>
            <a:r>
              <a:rPr lang="vi-VN" dirty="0" smtClean="0">
                <a:solidFill>
                  <a:srgbClr val="FEFDF8"/>
                </a:solidFill>
                <a:latin typeface="Arial" panose="020B0604020202020204" pitchFamily="34" charset="0"/>
                <a:ea typeface="Arial" panose="020B0604020202020204" pitchFamily="34" charset="0"/>
                <a:cs typeface="Arial" panose="020B0604020202020204" pitchFamily="34" charset="0"/>
              </a:rPr>
              <a:t>hóa</a:t>
            </a:r>
          </a:p>
          <a:p>
            <a:r>
              <a:rPr lang="vi-VN" dirty="0">
                <a:solidFill>
                  <a:schemeClr val="accent6"/>
                </a:solidFill>
              </a:rPr>
              <a:t>- Mở rộng hệ thống cho nhiều khóa học và </a:t>
            </a:r>
            <a:r>
              <a:rPr lang="vi-VN" dirty="0" smtClean="0">
                <a:solidFill>
                  <a:schemeClr val="accent6"/>
                </a:solidFill>
              </a:rPr>
              <a:t>các cơ </a:t>
            </a:r>
            <a:r>
              <a:rPr lang="vi-VN" dirty="0">
                <a:solidFill>
                  <a:schemeClr val="accent6"/>
                </a:solidFill>
              </a:rPr>
              <a:t>sở giáo dục</a:t>
            </a:r>
            <a:endParaRPr lang="vi-VN" dirty="0" smtClean="0">
              <a:solidFill>
                <a:schemeClr val="accent6"/>
              </a:solidFill>
            </a:endParaRPr>
          </a:p>
          <a:p>
            <a:r>
              <a:rPr lang="vi-VN" dirty="0">
                <a:solidFill>
                  <a:schemeClr val="accent6"/>
                </a:solidFill>
              </a:rPr>
              <a:t>- Phân tích sâu về hành vi </a:t>
            </a:r>
            <a:r>
              <a:rPr lang="vi-VN" dirty="0" smtClean="0">
                <a:solidFill>
                  <a:schemeClr val="accent6"/>
                </a:solidFill>
              </a:rPr>
              <a:t>học tập </a:t>
            </a:r>
            <a:r>
              <a:rPr lang="vi-VN" dirty="0">
                <a:solidFill>
                  <a:schemeClr val="accent6"/>
                </a:solidFill>
              </a:rPr>
              <a:t>giúp cải tiến nội dung giảng dạy</a:t>
            </a:r>
          </a:p>
          <a:p>
            <a:r>
              <a:rPr lang="vi-VN" dirty="0">
                <a:solidFill>
                  <a:srgbClr val="FEFDF8"/>
                </a:solidFill>
                <a:latin typeface="Arial" panose="020B0604020202020204" pitchFamily="34" charset="0"/>
                <a:ea typeface="Arial" panose="020B0604020202020204" pitchFamily="34" charset="0"/>
                <a:cs typeface="Arial" panose="020B0604020202020204" pitchFamily="34" charset="0"/>
              </a:rPr>
              <a:t>User experience improvements:</a:t>
            </a:r>
            <a:endParaRPr lang="vi-VN" dirty="0"/>
          </a:p>
          <a:p>
            <a:r>
              <a:rPr lang="vi-VN" dirty="0">
                <a:solidFill>
                  <a:srgbClr val="FEFDF8"/>
                </a:solidFill>
                <a:latin typeface="Arial" panose="020B0604020202020204" pitchFamily="34" charset="0"/>
                <a:ea typeface="Arial" panose="020B0604020202020204" pitchFamily="34" charset="0"/>
                <a:cs typeface="Arial" panose="020B0604020202020204" pitchFamily="34" charset="0"/>
              </a:rPr>
              <a:t>- Trải nghiệm </a:t>
            </a:r>
            <a:r>
              <a:rPr lang="vi-VN" dirty="0" smtClean="0">
                <a:solidFill>
                  <a:srgbClr val="FEFDF8"/>
                </a:solidFill>
                <a:latin typeface="Arial" panose="020B0604020202020204" pitchFamily="34" charset="0"/>
                <a:ea typeface="Arial" panose="020B0604020202020204" pitchFamily="34" charset="0"/>
                <a:cs typeface="Arial" panose="020B0604020202020204" pitchFamily="34" charset="0"/>
              </a:rPr>
              <a:t>học tập được </a:t>
            </a:r>
            <a:r>
              <a:rPr lang="vi-VN" dirty="0">
                <a:solidFill>
                  <a:srgbClr val="FEFDF8"/>
                </a:solidFill>
                <a:latin typeface="Arial" panose="020B0604020202020204" pitchFamily="34" charset="0"/>
                <a:ea typeface="Arial" panose="020B0604020202020204" pitchFamily="34" charset="0"/>
                <a:cs typeface="Arial" panose="020B0604020202020204" pitchFamily="34" charset="0"/>
              </a:rPr>
              <a:t>cá nhân </a:t>
            </a:r>
            <a:r>
              <a:rPr lang="vi-VN" dirty="0" smtClean="0">
                <a:solidFill>
                  <a:srgbClr val="FEFDF8"/>
                </a:solidFill>
                <a:latin typeface="Arial" panose="020B0604020202020204" pitchFamily="34" charset="0"/>
                <a:ea typeface="Arial" panose="020B0604020202020204" pitchFamily="34" charset="0"/>
                <a:cs typeface="Arial" panose="020B0604020202020204" pitchFamily="34" charset="0"/>
              </a:rPr>
              <a:t>hóa và </a:t>
            </a:r>
            <a:r>
              <a:rPr lang="vi-VN" dirty="0">
                <a:solidFill>
                  <a:srgbClr val="FEFDF8"/>
                </a:solidFill>
                <a:latin typeface="Arial" panose="020B0604020202020204" pitchFamily="34" charset="0"/>
                <a:ea typeface="Arial" panose="020B0604020202020204" pitchFamily="34" charset="0"/>
                <a:cs typeface="Arial" panose="020B0604020202020204" pitchFamily="34" charset="0"/>
              </a:rPr>
              <a:t>thông minh hơn</a:t>
            </a:r>
            <a:endParaRPr lang="vi-VN" dirty="0"/>
          </a:p>
          <a:p>
            <a:r>
              <a:rPr lang="vi-VN" dirty="0" smtClean="0">
                <a:solidFill>
                  <a:srgbClr val="FEFDF8"/>
                </a:solidFill>
                <a:latin typeface="Arial" panose="020B0604020202020204" pitchFamily="34" charset="0"/>
                <a:ea typeface="Arial" panose="020B0604020202020204" pitchFamily="34" charset="0"/>
                <a:cs typeface="Arial" panose="020B0604020202020204" pitchFamily="34" charset="0"/>
              </a:rPr>
              <a:t>- Giảm </a:t>
            </a:r>
            <a:r>
              <a:rPr lang="vi-VN" dirty="0">
                <a:solidFill>
                  <a:srgbClr val="FEFDF8"/>
                </a:solidFill>
                <a:latin typeface="Arial" panose="020B0604020202020204" pitchFamily="34" charset="0"/>
                <a:ea typeface="Arial" panose="020B0604020202020204" pitchFamily="34" charset="0"/>
                <a:cs typeface="Arial" panose="020B0604020202020204" pitchFamily="34" charset="0"/>
              </a:rPr>
              <a:t>tỷ lệ bỏ học và tăng sự hài </a:t>
            </a:r>
            <a:r>
              <a:rPr lang="vi-VN" dirty="0" smtClean="0">
                <a:solidFill>
                  <a:srgbClr val="FEFDF8"/>
                </a:solidFill>
                <a:latin typeface="Arial" panose="020B0604020202020204" pitchFamily="34" charset="0"/>
                <a:ea typeface="Arial" panose="020B0604020202020204" pitchFamily="34" charset="0"/>
                <a:cs typeface="Arial" panose="020B0604020202020204" pitchFamily="34" charset="0"/>
              </a:rPr>
              <a:t>lòng đối với người dùng</a:t>
            </a:r>
          </a:p>
          <a:p>
            <a:r>
              <a:rPr lang="vi-VN" dirty="0">
                <a:solidFill>
                  <a:schemeClr val="accent6"/>
                </a:solidFill>
              </a:rPr>
              <a:t>Strategic capabilities </a:t>
            </a:r>
            <a:r>
              <a:rPr lang="vi-VN" dirty="0" smtClean="0">
                <a:solidFill>
                  <a:schemeClr val="accent6"/>
                </a:solidFill>
              </a:rPr>
              <a:t>gained:</a:t>
            </a:r>
          </a:p>
          <a:p>
            <a:r>
              <a:rPr lang="vi-VN" dirty="0">
                <a:solidFill>
                  <a:schemeClr val="accent6"/>
                </a:solidFill>
              </a:rPr>
              <a:t>- Xây </a:t>
            </a:r>
            <a:r>
              <a:rPr lang="vi-VN" dirty="0" smtClean="0">
                <a:solidFill>
                  <a:schemeClr val="accent6"/>
                </a:solidFill>
              </a:rPr>
              <a:t>dựng hoàn thiện </a:t>
            </a:r>
            <a:r>
              <a:rPr lang="vi-VN" dirty="0">
                <a:solidFill>
                  <a:schemeClr val="accent6"/>
                </a:solidFill>
              </a:rPr>
              <a:t>hệ thống học tập cá nhân hóa trên nền tảng cloud</a:t>
            </a:r>
            <a:endParaRPr lang="vi-VN" dirty="0" smtClean="0">
              <a:solidFill>
                <a:schemeClr val="accent6"/>
              </a:solidFill>
              <a:effectLst/>
            </a:endParaRPr>
          </a:p>
          <a:p>
            <a:r>
              <a:rPr lang="vi-VN" dirty="0">
                <a:solidFill>
                  <a:schemeClr val="accent6"/>
                </a:solidFill>
              </a:rPr>
              <a:t>- Hình thành nền tảng dữ liệu lớn phục vụ học máy và tối ưu hóa đào tạo</a:t>
            </a:r>
            <a:endParaRPr lang="vi-VN" dirty="0" smtClean="0">
              <a:solidFill>
                <a:schemeClr val="accent6"/>
              </a:solidFill>
            </a:endParaRPr>
          </a:p>
          <a:p>
            <a:r>
              <a:rPr lang="vi-VN" dirty="0">
                <a:solidFill>
                  <a:schemeClr val="accent6"/>
                </a:solidFill>
              </a:rPr>
              <a:t>- Tăng cường khả năng ra quyết định dựa trên dữ liệu</a:t>
            </a:r>
            <a:endParaRPr lang="vi-VN" dirty="0">
              <a:solidFill>
                <a:schemeClr val="accent6"/>
              </a:solidFill>
              <a:effectLst/>
            </a:endParaRPr>
          </a:p>
        </p:txBody>
      </p:sp>
    </p:spTree>
    <p:extLst>
      <p:ext uri="{BB962C8B-B14F-4D97-AF65-F5344CB8AC3E}">
        <p14:creationId xmlns:p14="http://schemas.microsoft.com/office/powerpoint/2010/main" val="4533760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238124" y="422404"/>
            <a:ext cx="7858125" cy="4401205"/>
          </a:xfrm>
          <a:prstGeom prst="rect">
            <a:avLst/>
          </a:prstGeom>
        </p:spPr>
        <p:txBody>
          <a:bodyPr wrap="square">
            <a:spAutoFit/>
          </a:bodyPr>
          <a:lstStyle/>
          <a:p>
            <a:r>
              <a:rPr lang="vi-VN" dirty="0">
                <a:solidFill>
                  <a:schemeClr val="accent6"/>
                </a:solidFill>
              </a:rPr>
              <a:t>Tài liệu </a:t>
            </a:r>
            <a:r>
              <a:rPr lang="vi-VN" dirty="0" smtClean="0">
                <a:solidFill>
                  <a:schemeClr val="accent6"/>
                </a:solidFill>
              </a:rPr>
              <a:t>tham khảo từ </a:t>
            </a:r>
            <a:r>
              <a:rPr lang="vi-VN" dirty="0">
                <a:solidFill>
                  <a:schemeClr val="accent6"/>
                </a:solidFill>
              </a:rPr>
              <a:t>AWS (Amazon Web Services</a:t>
            </a:r>
            <a:r>
              <a:rPr lang="vi-VN" dirty="0" smtClean="0">
                <a:solidFill>
                  <a:schemeClr val="accent6"/>
                </a:solidFill>
              </a:rPr>
              <a:t>):</a:t>
            </a:r>
          </a:p>
          <a:p>
            <a:endParaRPr lang="vi-VN" dirty="0" smtClean="0">
              <a:solidFill>
                <a:schemeClr val="accent6"/>
              </a:solidFill>
            </a:endParaRPr>
          </a:p>
          <a:p>
            <a:r>
              <a:rPr lang="vi-VN" dirty="0" smtClean="0">
                <a:solidFill>
                  <a:schemeClr val="accent6"/>
                </a:solidFill>
              </a:rPr>
              <a:t>AWS </a:t>
            </a:r>
            <a:r>
              <a:rPr lang="vi-VN" dirty="0">
                <a:solidFill>
                  <a:schemeClr val="accent6"/>
                </a:solidFill>
              </a:rPr>
              <a:t>Well-Architected Framework: </a:t>
            </a:r>
            <a:r>
              <a:rPr lang="vi-VN" dirty="0">
                <a:solidFill>
                  <a:schemeClr val="accent6"/>
                </a:solidFill>
                <a:hlinkClick r:id="rId2"/>
              </a:rPr>
              <a:t>https://</a:t>
            </a:r>
            <a:r>
              <a:rPr lang="vi-VN" dirty="0" smtClean="0">
                <a:solidFill>
                  <a:schemeClr val="accent6"/>
                </a:solidFill>
                <a:hlinkClick r:id="rId2"/>
              </a:rPr>
              <a:t>docs.aws.amazon.com/wellarchitected/latest/framework</a:t>
            </a:r>
            <a:endParaRPr lang="vi-VN" dirty="0" smtClean="0">
              <a:solidFill>
                <a:schemeClr val="accent6"/>
              </a:solidFill>
            </a:endParaRPr>
          </a:p>
          <a:p>
            <a:r>
              <a:rPr lang="vi-VN" dirty="0" smtClean="0">
                <a:solidFill>
                  <a:schemeClr val="accent6"/>
                </a:solidFill>
              </a:rPr>
              <a:t>AWS </a:t>
            </a:r>
            <a:r>
              <a:rPr lang="vi-VN" dirty="0">
                <a:solidFill>
                  <a:schemeClr val="accent6"/>
                </a:solidFill>
              </a:rPr>
              <a:t>Service Documentation (tổng quan các dịch vụ AWS): </a:t>
            </a:r>
            <a:endParaRPr lang="vi-VN" dirty="0" smtClean="0">
              <a:solidFill>
                <a:schemeClr val="accent6"/>
              </a:solidFill>
            </a:endParaRPr>
          </a:p>
          <a:p>
            <a:r>
              <a:rPr lang="vi-VN" dirty="0" smtClean="0">
                <a:solidFill>
                  <a:schemeClr val="accent6"/>
                </a:solidFill>
                <a:hlinkClick r:id="rId3"/>
              </a:rPr>
              <a:t>https</a:t>
            </a:r>
            <a:r>
              <a:rPr lang="vi-VN" dirty="0">
                <a:solidFill>
                  <a:schemeClr val="accent6"/>
                </a:solidFill>
                <a:hlinkClick r:id="rId3"/>
              </a:rPr>
              <a:t>://docs.aws.amazon.com</a:t>
            </a:r>
            <a:r>
              <a:rPr lang="vi-VN" dirty="0" smtClean="0">
                <a:solidFill>
                  <a:schemeClr val="accent6"/>
                </a:solidFill>
                <a:hlinkClick r:id="rId3"/>
              </a:rPr>
              <a:t>/</a:t>
            </a:r>
            <a:endParaRPr lang="vi-VN" dirty="0" smtClean="0">
              <a:solidFill>
                <a:schemeClr val="accent6"/>
              </a:solidFill>
            </a:endParaRPr>
          </a:p>
          <a:p>
            <a:r>
              <a:rPr lang="vi-VN" dirty="0" smtClean="0">
                <a:solidFill>
                  <a:schemeClr val="accent6"/>
                </a:solidFill>
              </a:rPr>
              <a:t>AWS </a:t>
            </a:r>
            <a:r>
              <a:rPr lang="vi-VN" dirty="0">
                <a:solidFill>
                  <a:schemeClr val="accent6"/>
                </a:solidFill>
              </a:rPr>
              <a:t>Lambda: </a:t>
            </a:r>
            <a:endParaRPr lang="vi-VN" dirty="0" smtClean="0">
              <a:solidFill>
                <a:schemeClr val="accent6"/>
              </a:solidFill>
            </a:endParaRPr>
          </a:p>
          <a:p>
            <a:r>
              <a:rPr lang="vi-VN" dirty="0" smtClean="0">
                <a:solidFill>
                  <a:schemeClr val="accent6"/>
                </a:solidFill>
                <a:hlinkClick r:id="rId4"/>
              </a:rPr>
              <a:t>https</a:t>
            </a:r>
            <a:r>
              <a:rPr lang="vi-VN" dirty="0">
                <a:solidFill>
                  <a:schemeClr val="accent6"/>
                </a:solidFill>
                <a:hlinkClick r:id="rId4"/>
              </a:rPr>
              <a:t>://</a:t>
            </a:r>
            <a:r>
              <a:rPr lang="vi-VN" dirty="0" smtClean="0">
                <a:solidFill>
                  <a:schemeClr val="accent6"/>
                </a:solidFill>
                <a:hlinkClick r:id="rId4"/>
              </a:rPr>
              <a:t>docs.aws.amazon.com/lambda/latest/dg/welcome.html</a:t>
            </a:r>
            <a:endParaRPr lang="vi-VN" dirty="0" smtClean="0">
              <a:solidFill>
                <a:schemeClr val="accent6"/>
              </a:solidFill>
            </a:endParaRPr>
          </a:p>
          <a:p>
            <a:r>
              <a:rPr lang="vi-VN" dirty="0" smtClean="0">
                <a:solidFill>
                  <a:schemeClr val="accent6"/>
                </a:solidFill>
              </a:rPr>
              <a:t>Amazon </a:t>
            </a:r>
            <a:r>
              <a:rPr lang="vi-VN" dirty="0">
                <a:solidFill>
                  <a:schemeClr val="accent6"/>
                </a:solidFill>
              </a:rPr>
              <a:t>S3: </a:t>
            </a:r>
            <a:endParaRPr lang="vi-VN" dirty="0" smtClean="0">
              <a:solidFill>
                <a:schemeClr val="accent6"/>
              </a:solidFill>
            </a:endParaRPr>
          </a:p>
          <a:p>
            <a:r>
              <a:rPr lang="vi-VN" dirty="0" smtClean="0">
                <a:solidFill>
                  <a:schemeClr val="accent6"/>
                </a:solidFill>
                <a:hlinkClick r:id="rId5"/>
              </a:rPr>
              <a:t>https</a:t>
            </a:r>
            <a:r>
              <a:rPr lang="vi-VN" dirty="0">
                <a:solidFill>
                  <a:schemeClr val="accent6"/>
                </a:solidFill>
                <a:hlinkClick r:id="rId5"/>
              </a:rPr>
              <a:t>://</a:t>
            </a:r>
            <a:r>
              <a:rPr lang="vi-VN" dirty="0" smtClean="0">
                <a:solidFill>
                  <a:schemeClr val="accent6"/>
                </a:solidFill>
                <a:hlinkClick r:id="rId5"/>
              </a:rPr>
              <a:t>docs.aws.amazon.com/AmazonS3/latest/userguide/Welcome.html</a:t>
            </a:r>
            <a:endParaRPr lang="vi-VN" dirty="0" smtClean="0">
              <a:solidFill>
                <a:schemeClr val="accent6"/>
              </a:solidFill>
            </a:endParaRPr>
          </a:p>
          <a:p>
            <a:r>
              <a:rPr lang="vi-VN" dirty="0" smtClean="0">
                <a:solidFill>
                  <a:schemeClr val="accent6"/>
                </a:solidFill>
              </a:rPr>
              <a:t>Amazon </a:t>
            </a:r>
            <a:r>
              <a:rPr lang="vi-VN" dirty="0">
                <a:solidFill>
                  <a:schemeClr val="accent6"/>
                </a:solidFill>
              </a:rPr>
              <a:t>DynamoDB: </a:t>
            </a:r>
            <a:r>
              <a:rPr lang="vi-VN" dirty="0">
                <a:solidFill>
                  <a:schemeClr val="accent6"/>
                </a:solidFill>
                <a:hlinkClick r:id="rId6"/>
              </a:rPr>
              <a:t>https://</a:t>
            </a:r>
            <a:r>
              <a:rPr lang="vi-VN" dirty="0" smtClean="0">
                <a:solidFill>
                  <a:schemeClr val="accent6"/>
                </a:solidFill>
                <a:hlinkClick r:id="rId6"/>
              </a:rPr>
              <a:t>docs.aws.amazon.com/amazondynamodb/latest/developerguide/Introduction.html</a:t>
            </a:r>
            <a:endParaRPr lang="vi-VN" dirty="0" smtClean="0">
              <a:solidFill>
                <a:schemeClr val="accent6"/>
              </a:solidFill>
            </a:endParaRPr>
          </a:p>
          <a:p>
            <a:r>
              <a:rPr lang="vi-VN" dirty="0" smtClean="0">
                <a:solidFill>
                  <a:schemeClr val="accent6"/>
                </a:solidFill>
              </a:rPr>
              <a:t>Amazon </a:t>
            </a:r>
            <a:r>
              <a:rPr lang="vi-VN" dirty="0">
                <a:solidFill>
                  <a:schemeClr val="accent6"/>
                </a:solidFill>
              </a:rPr>
              <a:t>API Gateway: </a:t>
            </a:r>
            <a:r>
              <a:rPr lang="vi-VN" dirty="0">
                <a:solidFill>
                  <a:schemeClr val="accent6"/>
                </a:solidFill>
                <a:hlinkClick r:id="rId7"/>
              </a:rPr>
              <a:t>https://</a:t>
            </a:r>
            <a:r>
              <a:rPr lang="vi-VN" dirty="0" smtClean="0">
                <a:solidFill>
                  <a:schemeClr val="accent6"/>
                </a:solidFill>
                <a:hlinkClick r:id="rId7"/>
              </a:rPr>
              <a:t>docs.aws.amazon.com/apigateway/latest/developerguide/welcome.html</a:t>
            </a:r>
            <a:endParaRPr lang="vi-VN" dirty="0" smtClean="0">
              <a:solidFill>
                <a:schemeClr val="accent6"/>
              </a:solidFill>
            </a:endParaRPr>
          </a:p>
          <a:p>
            <a:r>
              <a:rPr lang="vi-VN" dirty="0" smtClean="0">
                <a:solidFill>
                  <a:schemeClr val="accent6"/>
                </a:solidFill>
              </a:rPr>
              <a:t>Amazon </a:t>
            </a:r>
            <a:r>
              <a:rPr lang="vi-VN" dirty="0">
                <a:solidFill>
                  <a:schemeClr val="accent6"/>
                </a:solidFill>
              </a:rPr>
              <a:t>CloudWatch: </a:t>
            </a:r>
            <a:r>
              <a:rPr lang="vi-VN" dirty="0">
                <a:solidFill>
                  <a:schemeClr val="accent6"/>
                </a:solidFill>
                <a:hlinkClick r:id="rId8"/>
              </a:rPr>
              <a:t>https://docs.aws.amazon.com/cloudwatch</a:t>
            </a:r>
            <a:r>
              <a:rPr lang="vi-VN" dirty="0" smtClean="0">
                <a:solidFill>
                  <a:schemeClr val="accent6"/>
                </a:solidFill>
                <a:hlinkClick r:id="rId8"/>
              </a:rPr>
              <a:t>/</a:t>
            </a:r>
            <a:endParaRPr lang="vi-VN" dirty="0" smtClean="0">
              <a:solidFill>
                <a:schemeClr val="accent6"/>
              </a:solidFill>
            </a:endParaRPr>
          </a:p>
          <a:p>
            <a:r>
              <a:rPr lang="vi-VN" dirty="0" smtClean="0">
                <a:solidFill>
                  <a:schemeClr val="accent6"/>
                </a:solidFill>
              </a:rPr>
              <a:t>AWS </a:t>
            </a:r>
            <a:r>
              <a:rPr lang="vi-VN" dirty="0">
                <a:solidFill>
                  <a:schemeClr val="accent6"/>
                </a:solidFill>
              </a:rPr>
              <a:t>Cognito: </a:t>
            </a:r>
            <a:r>
              <a:rPr lang="vi-VN" dirty="0">
                <a:solidFill>
                  <a:schemeClr val="accent6"/>
                </a:solidFill>
                <a:hlinkClick r:id="rId9"/>
              </a:rPr>
              <a:t>https://docs.aws.amazon.com/cognito/latest/developerguide</a:t>
            </a:r>
            <a:r>
              <a:rPr lang="vi-VN" dirty="0" smtClean="0">
                <a:solidFill>
                  <a:schemeClr val="accent6"/>
                </a:solidFill>
                <a:hlinkClick r:id="rId9"/>
              </a:rPr>
              <a:t>/</a:t>
            </a:r>
            <a:endParaRPr lang="vi-VN" dirty="0" smtClean="0">
              <a:solidFill>
                <a:schemeClr val="accent6"/>
              </a:solidFill>
            </a:endParaRPr>
          </a:p>
          <a:p>
            <a:r>
              <a:rPr lang="vi-VN" dirty="0" smtClean="0">
                <a:solidFill>
                  <a:schemeClr val="accent6"/>
                </a:solidFill>
              </a:rPr>
              <a:t>AWS </a:t>
            </a:r>
            <a:r>
              <a:rPr lang="vi-VN" dirty="0">
                <a:solidFill>
                  <a:schemeClr val="accent6"/>
                </a:solidFill>
              </a:rPr>
              <a:t>IAM: </a:t>
            </a:r>
            <a:r>
              <a:rPr lang="vi-VN" dirty="0">
                <a:solidFill>
                  <a:schemeClr val="accent6"/>
                </a:solidFill>
                <a:hlinkClick r:id="rId10"/>
              </a:rPr>
              <a:t>https://</a:t>
            </a:r>
            <a:r>
              <a:rPr lang="vi-VN" dirty="0" smtClean="0">
                <a:solidFill>
                  <a:schemeClr val="accent6"/>
                </a:solidFill>
                <a:hlinkClick r:id="rId10"/>
              </a:rPr>
              <a:t>docs.aws.amazon.com/IAM/latest/UserGuide/introduction.html</a:t>
            </a:r>
            <a:endParaRPr lang="vi-VN" dirty="0" smtClean="0">
              <a:solidFill>
                <a:schemeClr val="accent6"/>
              </a:solidFill>
            </a:endParaRPr>
          </a:p>
          <a:p>
            <a:r>
              <a:rPr lang="vi-VN" dirty="0" smtClean="0">
                <a:solidFill>
                  <a:schemeClr val="accent6"/>
                </a:solidFill>
              </a:rPr>
              <a:t>AWS </a:t>
            </a:r>
            <a:r>
              <a:rPr lang="vi-VN" dirty="0">
                <a:solidFill>
                  <a:schemeClr val="accent6"/>
                </a:solidFill>
              </a:rPr>
              <a:t>Amplify: </a:t>
            </a:r>
            <a:r>
              <a:rPr lang="vi-VN" dirty="0">
                <a:solidFill>
                  <a:schemeClr val="accent6"/>
                </a:solidFill>
                <a:hlinkClick r:id="rId11"/>
              </a:rPr>
              <a:t>https://docs.amplify.aws</a:t>
            </a:r>
            <a:r>
              <a:rPr lang="vi-VN" dirty="0" smtClean="0">
                <a:solidFill>
                  <a:schemeClr val="accent6"/>
                </a:solidFill>
                <a:hlinkClick r:id="rId11"/>
              </a:rPr>
              <a:t>/</a:t>
            </a:r>
            <a:endParaRPr lang="vi-VN" dirty="0" smtClean="0">
              <a:solidFill>
                <a:schemeClr val="accent6"/>
              </a:solidFill>
            </a:endParaRPr>
          </a:p>
          <a:p>
            <a:r>
              <a:rPr lang="vi-VN" dirty="0" smtClean="0">
                <a:solidFill>
                  <a:schemeClr val="accent6"/>
                </a:solidFill>
              </a:rPr>
              <a:t>Amazon </a:t>
            </a:r>
            <a:r>
              <a:rPr lang="vi-VN" dirty="0">
                <a:solidFill>
                  <a:schemeClr val="accent6"/>
                </a:solidFill>
              </a:rPr>
              <a:t>SageMaker: </a:t>
            </a:r>
            <a:r>
              <a:rPr lang="vi-VN" dirty="0">
                <a:solidFill>
                  <a:schemeClr val="accent6"/>
                </a:solidFill>
                <a:hlinkClick r:id="rId12"/>
              </a:rPr>
              <a:t>https://docs.aws.amazon.com/sagemaker</a:t>
            </a:r>
            <a:r>
              <a:rPr lang="vi-VN" dirty="0" smtClean="0">
                <a:solidFill>
                  <a:schemeClr val="accent6"/>
                </a:solidFill>
                <a:hlinkClick r:id="rId12"/>
              </a:rPr>
              <a:t>/</a:t>
            </a:r>
            <a:endParaRPr lang="vi-VN" dirty="0" smtClean="0">
              <a:solidFill>
                <a:schemeClr val="accent6"/>
              </a:solidFill>
            </a:endParaRPr>
          </a:p>
          <a:p>
            <a:endParaRPr lang="vi-VN" dirty="0">
              <a:solidFill>
                <a:schemeClr val="accent6"/>
              </a:solidFill>
            </a:endParaRPr>
          </a:p>
        </p:txBody>
      </p:sp>
    </p:spTree>
    <p:extLst>
      <p:ext uri="{BB962C8B-B14F-4D97-AF65-F5344CB8AC3E}">
        <p14:creationId xmlns:p14="http://schemas.microsoft.com/office/powerpoint/2010/main" val="14279089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476250" y="1232922"/>
            <a:ext cx="6381750" cy="1384995"/>
          </a:xfrm>
          <a:prstGeom prst="rect">
            <a:avLst/>
          </a:prstGeom>
        </p:spPr>
        <p:txBody>
          <a:bodyPr wrap="square">
            <a:spAutoFit/>
          </a:bodyPr>
          <a:lstStyle/>
          <a:p>
            <a:r>
              <a:rPr lang="vi-VN" dirty="0">
                <a:solidFill>
                  <a:schemeClr val="accent6"/>
                </a:solidFill>
              </a:rPr>
              <a:t>Các hướng dẫn thiết kế hệ thống học trực </a:t>
            </a:r>
            <a:r>
              <a:rPr lang="vi-VN" dirty="0" smtClean="0">
                <a:solidFill>
                  <a:schemeClr val="accent6"/>
                </a:solidFill>
              </a:rPr>
              <a:t>tuyến:</a:t>
            </a:r>
          </a:p>
          <a:p>
            <a:endParaRPr lang="vi-VN" dirty="0" smtClean="0">
              <a:solidFill>
                <a:schemeClr val="accent6"/>
              </a:solidFill>
            </a:endParaRPr>
          </a:p>
          <a:p>
            <a:r>
              <a:rPr lang="vi-VN" dirty="0" smtClean="0">
                <a:solidFill>
                  <a:schemeClr val="accent6"/>
                </a:solidFill>
              </a:rPr>
              <a:t>Tổng </a:t>
            </a:r>
            <a:r>
              <a:rPr lang="vi-VN" dirty="0">
                <a:solidFill>
                  <a:schemeClr val="accent6"/>
                </a:solidFill>
              </a:rPr>
              <a:t>quan LMS như Moodle: </a:t>
            </a:r>
            <a:endParaRPr lang="vi-VN" dirty="0" smtClean="0">
              <a:solidFill>
                <a:schemeClr val="accent6"/>
              </a:solidFill>
            </a:endParaRPr>
          </a:p>
          <a:p>
            <a:r>
              <a:rPr lang="vi-VN" dirty="0" smtClean="0">
                <a:solidFill>
                  <a:schemeClr val="accent6"/>
                </a:solidFill>
                <a:hlinkClick r:id="rId2"/>
              </a:rPr>
              <a:t>https</a:t>
            </a:r>
            <a:r>
              <a:rPr lang="vi-VN" dirty="0">
                <a:solidFill>
                  <a:schemeClr val="accent6"/>
                </a:solidFill>
                <a:hlinkClick r:id="rId2"/>
              </a:rPr>
              <a:t>://moodle.org</a:t>
            </a:r>
            <a:r>
              <a:rPr lang="vi-VN" dirty="0" smtClean="0">
                <a:solidFill>
                  <a:schemeClr val="accent6"/>
                </a:solidFill>
                <a:hlinkClick r:id="rId2"/>
              </a:rPr>
              <a:t>/</a:t>
            </a:r>
            <a:endParaRPr lang="vi-VN" dirty="0" smtClean="0">
              <a:solidFill>
                <a:schemeClr val="accent6"/>
              </a:solidFill>
            </a:endParaRPr>
          </a:p>
          <a:p>
            <a:r>
              <a:rPr lang="vi-VN" dirty="0" smtClean="0">
                <a:solidFill>
                  <a:schemeClr val="accent6"/>
                </a:solidFill>
              </a:rPr>
              <a:t>Google </a:t>
            </a:r>
            <a:r>
              <a:rPr lang="vi-VN" dirty="0">
                <a:solidFill>
                  <a:schemeClr val="accent6"/>
                </a:solidFill>
              </a:rPr>
              <a:t>Classroom: </a:t>
            </a:r>
            <a:endParaRPr lang="vi-VN" dirty="0" smtClean="0">
              <a:solidFill>
                <a:schemeClr val="accent6"/>
              </a:solidFill>
            </a:endParaRPr>
          </a:p>
          <a:p>
            <a:r>
              <a:rPr lang="vi-VN" dirty="0" smtClean="0">
                <a:solidFill>
                  <a:schemeClr val="accent6"/>
                </a:solidFill>
                <a:hlinkClick r:id="rId3"/>
              </a:rPr>
              <a:t>https</a:t>
            </a:r>
            <a:r>
              <a:rPr lang="vi-VN" dirty="0">
                <a:solidFill>
                  <a:schemeClr val="accent6"/>
                </a:solidFill>
                <a:hlinkClick r:id="rId3"/>
              </a:rPr>
              <a:t>://edu.google.com/products/classroom</a:t>
            </a:r>
            <a:r>
              <a:rPr lang="vi-VN" dirty="0" smtClean="0">
                <a:solidFill>
                  <a:schemeClr val="accent6"/>
                </a:solidFill>
                <a:hlinkClick r:id="rId3"/>
              </a:rPr>
              <a:t>/</a:t>
            </a:r>
            <a:endParaRPr lang="vi-VN" dirty="0" smtClean="0">
              <a:solidFill>
                <a:schemeClr val="accent6"/>
              </a:solidFill>
            </a:endParaRPr>
          </a:p>
        </p:txBody>
      </p:sp>
    </p:spTree>
    <p:extLst>
      <p:ext uri="{BB962C8B-B14F-4D97-AF65-F5344CB8AC3E}">
        <p14:creationId xmlns:p14="http://schemas.microsoft.com/office/powerpoint/2010/main" val="2617417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2" name="Title 1"/>
          <p:cNvSpPr>
            <a:spLocks noGrp="1"/>
          </p:cNvSpPr>
          <p:nvPr>
            <p:ph type="title"/>
          </p:nvPr>
        </p:nvSpPr>
        <p:spPr>
          <a:xfrm>
            <a:off x="298704" y="548640"/>
            <a:ext cx="7717536" cy="4328159"/>
          </a:xfrm>
        </p:spPr>
        <p:txBody>
          <a:bodyPr/>
          <a:lstStyle/>
          <a:p>
            <a:r>
              <a:rPr lang="en-US" sz="1400" dirty="0" err="1" smtClean="0">
                <a:latin typeface="+mn-lt"/>
              </a:rPr>
              <a:t>Tên</a:t>
            </a:r>
            <a:r>
              <a:rPr lang="en-US" sz="1400" dirty="0" smtClean="0">
                <a:latin typeface="+mn-lt"/>
              </a:rPr>
              <a:t> </a:t>
            </a:r>
            <a:r>
              <a:rPr lang="en-US" sz="1400" dirty="0" err="1" smtClean="0">
                <a:latin typeface="+mn-lt"/>
              </a:rPr>
              <a:t>dự</a:t>
            </a:r>
            <a:r>
              <a:rPr lang="en-US" sz="1400" dirty="0" smtClean="0">
                <a:latin typeface="+mn-lt"/>
              </a:rPr>
              <a:t> </a:t>
            </a:r>
            <a:r>
              <a:rPr lang="en-US" sz="1400" dirty="0" err="1" smtClean="0">
                <a:latin typeface="+mn-lt"/>
              </a:rPr>
              <a:t>án</a:t>
            </a:r>
            <a:r>
              <a:rPr lang="en-US" sz="1400" dirty="0" smtClean="0">
                <a:latin typeface="+mn-lt"/>
              </a:rPr>
              <a:t>: </a:t>
            </a:r>
            <a:r>
              <a:rPr lang="en-US" sz="1400" b="0" dirty="0" smtClean="0">
                <a:latin typeface="+mn-lt"/>
              </a:rPr>
              <a:t>Cloud-based Learning Progress Tracker on AWS</a:t>
            </a:r>
            <a:r>
              <a:rPr lang="vi-VN" sz="1400" b="0" dirty="0" smtClean="0">
                <a:latin typeface="+mn-lt"/>
              </a:rPr>
              <a:t/>
            </a:r>
            <a:br>
              <a:rPr lang="vi-VN" sz="1400" b="0" dirty="0" smtClean="0">
                <a:latin typeface="+mn-lt"/>
              </a:rPr>
            </a:br>
            <a:r>
              <a:rPr lang="vi-VN" sz="1400" dirty="0" smtClean="0"/>
              <a:t/>
            </a:r>
            <a:br>
              <a:rPr lang="vi-VN" sz="1400" dirty="0" smtClean="0"/>
            </a:br>
            <a:r>
              <a:rPr lang="vi-VN" sz="1600" dirty="0" smtClean="0">
                <a:latin typeface="+mn-lt"/>
              </a:rPr>
              <a:t>1. Executive </a:t>
            </a:r>
            <a:r>
              <a:rPr lang="vi-VN" sz="1600" dirty="0" smtClean="0">
                <a:latin typeface="+mn-lt"/>
              </a:rPr>
              <a:t>Summary</a:t>
            </a:r>
            <a:r>
              <a:rPr lang="vi-VN" sz="1400" b="0" dirty="0" smtClean="0">
                <a:solidFill>
                  <a:schemeClr val="tx1"/>
                </a:solidFill>
                <a:latin typeface="+mn-lt"/>
              </a:rPr>
              <a:t/>
            </a:r>
            <a:br>
              <a:rPr lang="vi-VN" sz="1400" b="0" dirty="0" smtClean="0">
                <a:solidFill>
                  <a:schemeClr val="tx1"/>
                </a:solidFill>
                <a:latin typeface="+mn-lt"/>
              </a:rPr>
            </a:br>
            <a:r>
              <a:rPr lang="vi-VN" sz="1400" b="0" dirty="0" smtClean="0">
                <a:solidFill>
                  <a:schemeClr val="tx1"/>
                </a:solidFill>
                <a:latin typeface="+mn-lt"/>
              </a:rPr>
              <a:t>Mục tiêu: </a:t>
            </a:r>
            <a:br>
              <a:rPr lang="vi-VN" sz="1400" b="0" dirty="0" smtClean="0">
                <a:solidFill>
                  <a:schemeClr val="tx1"/>
                </a:solidFill>
                <a:latin typeface="+mn-lt"/>
              </a:rPr>
            </a:br>
            <a:r>
              <a:rPr lang="vi-VN" sz="1400" b="0" dirty="0" smtClean="0">
                <a:solidFill>
                  <a:schemeClr val="tx1"/>
                </a:solidFill>
                <a:latin typeface="+mn-lt"/>
              </a:rPr>
              <a:t>Thiết kế một hệ thống cá nhân hóa để theo dõi học tập, giúp sinh viên theo dõi tiến độ học tập và tối ưu hóa quá trình học bằng cách sử dụng dữ liệu hành vi để phân tích hiệu suất và gợi ý tài liệu học phù hợp.</a:t>
            </a:r>
            <a:br>
              <a:rPr lang="vi-VN" sz="1400" b="0" dirty="0" smtClean="0">
                <a:solidFill>
                  <a:schemeClr val="tx1"/>
                </a:solidFill>
                <a:latin typeface="+mn-lt"/>
              </a:rPr>
            </a:br>
            <a:r>
              <a:rPr lang="vi-VN" sz="1400" b="0" dirty="0" smtClean="0">
                <a:solidFill>
                  <a:schemeClr val="tx1"/>
                </a:solidFill>
                <a:latin typeface="+mn-lt"/>
              </a:rPr>
              <a:t>Đánh giá về vấn đề</a:t>
            </a:r>
            <a:r>
              <a:rPr lang="vi-VN" sz="1400" b="0" dirty="0">
                <a:solidFill>
                  <a:schemeClr val="tx1"/>
                </a:solidFill>
                <a:latin typeface="+mn-lt"/>
              </a:rPr>
              <a:t>: </a:t>
            </a:r>
            <a:r>
              <a:rPr lang="vi-VN" sz="1400" b="0" dirty="0" smtClean="0">
                <a:solidFill>
                  <a:schemeClr val="tx1"/>
                </a:solidFill>
                <a:latin typeface="+mn-lt"/>
              </a:rPr>
              <a:t/>
            </a:r>
            <a:br>
              <a:rPr lang="vi-VN" sz="1400" b="0" dirty="0" smtClean="0">
                <a:solidFill>
                  <a:schemeClr val="tx1"/>
                </a:solidFill>
                <a:latin typeface="+mn-lt"/>
              </a:rPr>
            </a:br>
            <a:r>
              <a:rPr lang="vi-VN" sz="1400" b="0" dirty="0" smtClean="0">
                <a:solidFill>
                  <a:schemeClr val="tx1"/>
                </a:solidFill>
                <a:latin typeface="+mn-lt"/>
              </a:rPr>
              <a:t>Sự </a:t>
            </a:r>
            <a:r>
              <a:rPr lang="vi-VN" sz="1400" b="0" dirty="0">
                <a:solidFill>
                  <a:schemeClr val="tx1"/>
                </a:solidFill>
                <a:latin typeface="+mn-lt"/>
              </a:rPr>
              <a:t>tham gia của sinh viên và việc đánh giá hiệu quả học tập còn hạn chế trên các nền tảng học trực </a:t>
            </a:r>
            <a:r>
              <a:rPr lang="vi-VN" sz="1400" b="0" dirty="0" smtClean="0">
                <a:solidFill>
                  <a:schemeClr val="tx1"/>
                </a:solidFill>
                <a:latin typeface="+mn-lt"/>
              </a:rPr>
              <a:t>tuyến, sinh viên học trực tuyến thường thiếu các công cụ giúp họ theo dõi quá trình học tập, phát triển chiến lược học tập và nhận được phản hồi nhanh chóng.</a:t>
            </a:r>
            <a:br>
              <a:rPr lang="vi-VN" sz="1400" b="0" dirty="0" smtClean="0">
                <a:solidFill>
                  <a:schemeClr val="tx1"/>
                </a:solidFill>
                <a:latin typeface="+mn-lt"/>
              </a:rPr>
            </a:br>
            <a:r>
              <a:rPr lang="vi-VN" sz="1400" b="0" dirty="0" smtClean="0">
                <a:solidFill>
                  <a:schemeClr val="tx1"/>
                </a:solidFill>
                <a:latin typeface="+mn-lt"/>
              </a:rPr>
              <a:t>Tổng quan các giải pháp:</a:t>
            </a:r>
            <a:r>
              <a:rPr lang="vi-VN" sz="1400" b="0" dirty="0">
                <a:solidFill>
                  <a:schemeClr val="tx1"/>
                </a:solidFill>
                <a:latin typeface="+mn-lt"/>
              </a:rPr>
              <a:t/>
            </a:r>
            <a:br>
              <a:rPr lang="vi-VN" sz="1400" b="0" dirty="0">
                <a:solidFill>
                  <a:schemeClr val="tx1"/>
                </a:solidFill>
                <a:latin typeface="+mn-lt"/>
              </a:rPr>
            </a:br>
            <a:r>
              <a:rPr lang="vi-VN" sz="1400" b="0" dirty="0">
                <a:solidFill>
                  <a:schemeClr val="tx1"/>
                </a:solidFill>
                <a:latin typeface="+mn-lt"/>
              </a:rPr>
              <a:t>AWS cung cấp nhiều dịch vụ đám mây khác nhau, bao gồm AWS Cognito, IAM, CloudWatch, DynamoDB, </a:t>
            </a:r>
            <a:r>
              <a:rPr lang="vi-VN" sz="1400" b="0" dirty="0" smtClean="0">
                <a:solidFill>
                  <a:schemeClr val="tx1"/>
                </a:solidFill>
                <a:latin typeface="+mn-lt"/>
              </a:rPr>
              <a:t>Lambda, </a:t>
            </a:r>
            <a:r>
              <a:rPr lang="vi-VN" sz="1400" b="0" dirty="0">
                <a:solidFill>
                  <a:schemeClr val="tx1"/>
                </a:solidFill>
                <a:latin typeface="+mn-lt"/>
              </a:rPr>
              <a:t>có thể được sử dụng cho nhiều tác vụ khác nhau như phân tích dữ liệu, học máy và tạo bảng điều khiển. Các dịch vụ này có thể được sử dụng để quản lý và phân tích dữ liệu, cung cấp thông tin chi tiết theo thời gian thực và quản lý lưu trữ S3.</a:t>
            </a:r>
            <a:r>
              <a:rPr lang="vi-VN" sz="1400" b="0" dirty="0" smtClean="0">
                <a:solidFill>
                  <a:schemeClr val="tx1"/>
                </a:solidFill>
                <a:latin typeface="+mn-lt"/>
              </a:rPr>
              <a:t/>
            </a:r>
            <a:br>
              <a:rPr lang="vi-VN" sz="1400" b="0" dirty="0" smtClean="0">
                <a:solidFill>
                  <a:schemeClr val="tx1"/>
                </a:solidFill>
                <a:latin typeface="+mn-lt"/>
              </a:rPr>
            </a:br>
            <a:r>
              <a:rPr lang="vi-VN" sz="1400" b="0" dirty="0">
                <a:solidFill>
                  <a:schemeClr val="tx1"/>
                </a:solidFill>
                <a:latin typeface="+mn-lt"/>
              </a:rPr>
              <a:t>Tính năng chính: Xác thực người dùng và phân quyền truy cập, </a:t>
            </a:r>
            <a:r>
              <a:rPr lang="vi-VN" sz="1400" b="0" dirty="0" smtClean="0">
                <a:solidFill>
                  <a:schemeClr val="tx1"/>
                </a:solidFill>
                <a:latin typeface="+mn-lt"/>
              </a:rPr>
              <a:t>ghi </a:t>
            </a:r>
            <a:r>
              <a:rPr lang="vi-VN" sz="1400" b="0" dirty="0">
                <a:solidFill>
                  <a:schemeClr val="tx1"/>
                </a:solidFill>
                <a:latin typeface="+mn-lt"/>
              </a:rPr>
              <a:t>nhận và theo dõi hoạt động học tập, </a:t>
            </a:r>
            <a:r>
              <a:rPr lang="vi-VN" sz="1400" b="0" dirty="0" smtClean="0">
                <a:solidFill>
                  <a:schemeClr val="tx1"/>
                </a:solidFill>
                <a:latin typeface="+mn-lt"/>
              </a:rPr>
              <a:t>dashboard </a:t>
            </a:r>
            <a:r>
              <a:rPr lang="vi-VN" sz="1400" b="0" dirty="0">
                <a:solidFill>
                  <a:schemeClr val="tx1"/>
                </a:solidFill>
                <a:latin typeface="+mn-lt"/>
              </a:rPr>
              <a:t>hiệu suất theo thời gian thực, </a:t>
            </a:r>
            <a:r>
              <a:rPr lang="vi-VN" sz="1400" b="0" dirty="0" smtClean="0">
                <a:solidFill>
                  <a:schemeClr val="tx1"/>
                </a:solidFill>
                <a:latin typeface="+mn-lt"/>
              </a:rPr>
              <a:t>giao </a:t>
            </a:r>
            <a:r>
              <a:rPr lang="vi-VN" sz="1400" b="0" dirty="0">
                <a:solidFill>
                  <a:schemeClr val="tx1"/>
                </a:solidFill>
                <a:latin typeface="+mn-lt"/>
              </a:rPr>
              <a:t>diện frontend đáp ứng, triển khai trên Amplify / </a:t>
            </a:r>
            <a:r>
              <a:rPr lang="vi-VN" sz="1400" b="0" dirty="0" smtClean="0">
                <a:solidFill>
                  <a:schemeClr val="tx1"/>
                </a:solidFill>
                <a:latin typeface="+mn-lt"/>
              </a:rPr>
              <a:t>CloudFront.</a:t>
            </a:r>
            <a:endParaRPr lang="vi-VN" sz="1400" dirty="0">
              <a:solidFill>
                <a:schemeClr val="tx1"/>
              </a:solidFill>
              <a:latin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725" y="866775"/>
            <a:ext cx="7259320" cy="3343275"/>
          </a:xfrm>
        </p:spPr>
        <p:txBody>
          <a:bodyPr/>
          <a:lstStyle/>
          <a:p>
            <a:r>
              <a:rPr lang="vi-VN" sz="1400" b="0" dirty="0">
                <a:solidFill>
                  <a:schemeClr val="tx1"/>
                </a:solidFill>
                <a:latin typeface="+mn-lt"/>
              </a:rPr>
              <a:t>Các lợi ích cho doanh nghiệp </a:t>
            </a:r>
            <a:r>
              <a:rPr lang="vi-VN" sz="1400" b="0" dirty="0" smtClean="0">
                <a:solidFill>
                  <a:schemeClr val="tx1"/>
                </a:solidFill>
                <a:latin typeface="+mn-lt"/>
              </a:rPr>
              <a:t>và ROI:    </a:t>
            </a:r>
            <a:r>
              <a:rPr lang="vi-VN" sz="1400" b="0" dirty="0">
                <a:solidFill>
                  <a:schemeClr val="tx1"/>
                </a:solidFill>
                <a:latin typeface="+mn-lt"/>
              </a:rPr>
              <a:t/>
            </a:r>
            <a:br>
              <a:rPr lang="vi-VN" sz="1400" b="0" dirty="0">
                <a:solidFill>
                  <a:schemeClr val="tx1"/>
                </a:solidFill>
                <a:latin typeface="+mn-lt"/>
              </a:rPr>
            </a:br>
            <a:r>
              <a:rPr lang="vi-VN" sz="1400" b="0" dirty="0">
                <a:solidFill>
                  <a:schemeClr val="tx1"/>
                </a:solidFill>
                <a:latin typeface="+mn-lt"/>
              </a:rPr>
              <a:t>- Cải thiện kết quả học tập và giảm tỷ lệ bỏ </a:t>
            </a:r>
            <a:r>
              <a:rPr lang="vi-VN" sz="1400" b="0" dirty="0" smtClean="0">
                <a:solidFill>
                  <a:schemeClr val="tx1"/>
                </a:solidFill>
                <a:latin typeface="+mn-lt"/>
              </a:rPr>
              <a:t>học, tăng khả năng tương tác, thu hút các sinh viên.     </a:t>
            </a:r>
            <a:r>
              <a:rPr lang="vi-VN" sz="1400" b="0" dirty="0">
                <a:solidFill>
                  <a:schemeClr val="tx1"/>
                </a:solidFill>
                <a:latin typeface="+mn-lt"/>
              </a:rPr>
              <a:t/>
            </a:r>
            <a:br>
              <a:rPr lang="vi-VN" sz="1400" b="0" dirty="0">
                <a:solidFill>
                  <a:schemeClr val="tx1"/>
                </a:solidFill>
                <a:latin typeface="+mn-lt"/>
              </a:rPr>
            </a:br>
            <a:r>
              <a:rPr lang="vi-VN" sz="1400" b="0" dirty="0">
                <a:solidFill>
                  <a:schemeClr val="tx1"/>
                </a:solidFill>
                <a:latin typeface="+mn-lt"/>
              </a:rPr>
              <a:t>- </a:t>
            </a:r>
            <a:r>
              <a:rPr lang="vi-VN" sz="1400" b="0" dirty="0" smtClean="0">
                <a:solidFill>
                  <a:schemeClr val="tx1"/>
                </a:solidFill>
                <a:latin typeface="+mn-lt"/>
              </a:rPr>
              <a:t>Tối ưu </a:t>
            </a:r>
            <a:r>
              <a:rPr lang="vi-VN" sz="1400" b="0" dirty="0">
                <a:solidFill>
                  <a:schemeClr val="tx1"/>
                </a:solidFill>
                <a:latin typeface="+mn-lt"/>
              </a:rPr>
              <a:t>hóa </a:t>
            </a:r>
            <a:r>
              <a:rPr lang="vi-VN" sz="1400" b="0" dirty="0" smtClean="0">
                <a:solidFill>
                  <a:schemeClr val="tx1"/>
                </a:solidFill>
                <a:latin typeface="+mn-lt"/>
              </a:rPr>
              <a:t>thời </a:t>
            </a:r>
            <a:r>
              <a:rPr lang="vi-VN" sz="1400" b="0" dirty="0">
                <a:solidFill>
                  <a:schemeClr val="tx1"/>
                </a:solidFill>
                <a:latin typeface="+mn-lt"/>
              </a:rPr>
              <a:t>gian dễ </a:t>
            </a:r>
            <a:r>
              <a:rPr lang="vi-VN" sz="1400" b="0" dirty="0" smtClean="0">
                <a:solidFill>
                  <a:schemeClr val="tx1"/>
                </a:solidFill>
                <a:latin typeface="+mn-lt"/>
              </a:rPr>
              <a:t>dàng, giảm khối lượng theo dõi thủ công cho giáo viên, hỗ trợ học tập dựa trên dữ liệu, cung cấp dữ liệu phân tích kỹ lưỡng cho nhà trường.</a:t>
            </a:r>
            <a:r>
              <a:rPr lang="vi-VN" sz="1400" b="0" dirty="0">
                <a:solidFill>
                  <a:schemeClr val="tx1"/>
                </a:solidFill>
                <a:latin typeface="+mn-lt"/>
              </a:rPr>
              <a:t/>
            </a:r>
            <a:br>
              <a:rPr lang="vi-VN" sz="1400" b="0" dirty="0">
                <a:solidFill>
                  <a:schemeClr val="tx1"/>
                </a:solidFill>
                <a:latin typeface="+mn-lt"/>
              </a:rPr>
            </a:br>
            <a:r>
              <a:rPr lang="vi-VN" sz="1400" b="0" dirty="0" smtClean="0">
                <a:solidFill>
                  <a:schemeClr val="tx1"/>
                </a:solidFill>
                <a:latin typeface="+mn-lt"/>
              </a:rPr>
              <a:t>Chi phí và thời gian triển khai:   </a:t>
            </a:r>
            <a:r>
              <a:rPr lang="vi-VN" sz="1400" b="0" dirty="0">
                <a:solidFill>
                  <a:schemeClr val="tx1"/>
                </a:solidFill>
                <a:latin typeface="+mn-lt"/>
              </a:rPr>
              <a:t/>
            </a:r>
            <a:br>
              <a:rPr lang="vi-VN" sz="1400" b="0" dirty="0">
                <a:solidFill>
                  <a:schemeClr val="tx1"/>
                </a:solidFill>
                <a:latin typeface="+mn-lt"/>
              </a:rPr>
            </a:br>
            <a:r>
              <a:rPr lang="vi-VN" sz="1400" b="0" dirty="0" smtClean="0">
                <a:solidFill>
                  <a:schemeClr val="tx1"/>
                </a:solidFill>
                <a:latin typeface="+mn-lt"/>
              </a:rPr>
              <a:t>- </a:t>
            </a:r>
            <a:r>
              <a:rPr lang="vi-VN" altLang="vi-VN" sz="1400" b="0" dirty="0">
                <a:solidFill>
                  <a:schemeClr val="tx1"/>
                </a:solidFill>
                <a:latin typeface="Arial" panose="020B0604020202020204" pitchFamily="34" charset="0"/>
              </a:rPr>
              <a:t>Chi phí trung bình hàng tháng khoảng </a:t>
            </a:r>
            <a:r>
              <a:rPr lang="vi-VN" altLang="vi-VN" sz="1400" b="0" dirty="0" smtClean="0">
                <a:solidFill>
                  <a:schemeClr val="tx1"/>
                </a:solidFill>
                <a:latin typeface="Arial" panose="020B0604020202020204" pitchFamily="34" charset="0"/>
              </a:rPr>
              <a:t>$300</a:t>
            </a:r>
            <a:r>
              <a:rPr lang="vi-VN" altLang="vi-VN" sz="1400" b="0" dirty="0">
                <a:solidFill>
                  <a:schemeClr val="tx1"/>
                </a:solidFill>
                <a:latin typeface="Arial" panose="020B0604020202020204" pitchFamily="34" charset="0"/>
              </a:rPr>
              <a:t>, tăng theo quy </a:t>
            </a:r>
            <a:r>
              <a:rPr lang="vi-VN" altLang="vi-VN" sz="1400" b="0" dirty="0" smtClean="0">
                <a:solidFill>
                  <a:schemeClr val="tx1"/>
                </a:solidFill>
                <a:latin typeface="Arial" panose="020B0604020202020204" pitchFamily="34" charset="0"/>
              </a:rPr>
              <a:t>mô. </a:t>
            </a:r>
            <a:br>
              <a:rPr lang="vi-VN" altLang="vi-VN" sz="1400" b="0" dirty="0" smtClean="0">
                <a:solidFill>
                  <a:schemeClr val="tx1"/>
                </a:solidFill>
                <a:latin typeface="Arial" panose="020B0604020202020204" pitchFamily="34" charset="0"/>
              </a:rPr>
            </a:br>
            <a:r>
              <a:rPr lang="vi-VN" altLang="vi-VN" sz="1400" b="0" dirty="0" smtClean="0">
                <a:solidFill>
                  <a:schemeClr val="tx1"/>
                </a:solidFill>
                <a:latin typeface="Arial" panose="020B0604020202020204" pitchFamily="34" charset="0"/>
              </a:rPr>
              <a:t>- Thời gian triển </a:t>
            </a:r>
            <a:r>
              <a:rPr lang="vi-VN" altLang="vi-VN" sz="1400" b="0" dirty="0">
                <a:solidFill>
                  <a:schemeClr val="tx1"/>
                </a:solidFill>
                <a:latin typeface="Arial" panose="020B0604020202020204" pitchFamily="34" charset="0"/>
              </a:rPr>
              <a:t>khai: 8 đến 10 tuần</a:t>
            </a:r>
            <a:br>
              <a:rPr lang="vi-VN" altLang="vi-VN" sz="1400" b="0" dirty="0">
                <a:solidFill>
                  <a:schemeClr val="tx1"/>
                </a:solidFill>
                <a:latin typeface="Arial" panose="020B0604020202020204" pitchFamily="34" charset="0"/>
              </a:rPr>
            </a:br>
            <a:r>
              <a:rPr lang="vi-VN" altLang="vi-VN" sz="1400" b="0" dirty="0" smtClean="0">
                <a:solidFill>
                  <a:schemeClr val="tx1"/>
                </a:solidFill>
                <a:latin typeface="+mn-lt"/>
              </a:rPr>
              <a:t>Chỉ số thành công và kết quả mong đợi:</a:t>
            </a:r>
            <a:br>
              <a:rPr lang="vi-VN" altLang="vi-VN" sz="1400" b="0" dirty="0" smtClean="0">
                <a:solidFill>
                  <a:schemeClr val="tx1"/>
                </a:solidFill>
                <a:latin typeface="+mn-lt"/>
              </a:rPr>
            </a:br>
            <a:r>
              <a:rPr lang="vi-VN" altLang="vi-VN" sz="1400" b="0" dirty="0" smtClean="0">
                <a:solidFill>
                  <a:schemeClr val="tx1"/>
                </a:solidFill>
                <a:latin typeface="+mn-lt"/>
              </a:rPr>
              <a:t>- </a:t>
            </a:r>
            <a:r>
              <a:rPr lang="vi-VN" altLang="vi-VN" sz="1400" b="0" dirty="0" smtClean="0">
                <a:solidFill>
                  <a:schemeClr val="tx1"/>
                </a:solidFill>
                <a:latin typeface="Arial" panose="020B0604020202020204" pitchFamily="34" charset="0"/>
              </a:rPr>
              <a:t>Trong </a:t>
            </a:r>
            <a:r>
              <a:rPr lang="vi-VN" altLang="vi-VN" sz="1400" b="0" dirty="0">
                <a:solidFill>
                  <a:schemeClr val="tx1"/>
                </a:solidFill>
                <a:latin typeface="Arial" panose="020B0604020202020204" pitchFamily="34" charset="0"/>
              </a:rPr>
              <a:t>tháng đầu tiên, </a:t>
            </a:r>
            <a:r>
              <a:rPr lang="vi-VN" altLang="vi-VN" sz="1400" b="0" dirty="0" smtClean="0">
                <a:solidFill>
                  <a:schemeClr val="tx1"/>
                </a:solidFill>
                <a:latin typeface="Arial" panose="020B0604020202020204" pitchFamily="34" charset="0"/>
              </a:rPr>
              <a:t>70</a:t>
            </a:r>
            <a:r>
              <a:rPr lang="vi-VN" altLang="vi-VN" sz="1400" b="0" dirty="0">
                <a:solidFill>
                  <a:schemeClr val="tx1"/>
                </a:solidFill>
                <a:latin typeface="Arial" panose="020B0604020202020204" pitchFamily="34" charset="0"/>
              </a:rPr>
              <a:t>% người dùng hoạt động đã được xác nhận chính xác.</a:t>
            </a:r>
            <a:br>
              <a:rPr lang="vi-VN" altLang="vi-VN" sz="1400" b="0" dirty="0">
                <a:solidFill>
                  <a:schemeClr val="tx1"/>
                </a:solidFill>
                <a:latin typeface="Arial" panose="020B0604020202020204" pitchFamily="34" charset="0"/>
              </a:rPr>
            </a:br>
            <a:r>
              <a:rPr lang="vi-VN" altLang="vi-VN" sz="1400" b="0" dirty="0" smtClean="0">
                <a:solidFill>
                  <a:schemeClr val="tx1"/>
                </a:solidFill>
                <a:latin typeface="Arial" panose="020B0604020202020204" pitchFamily="34" charset="0"/>
              </a:rPr>
              <a:t>- 45</a:t>
            </a:r>
            <a:r>
              <a:rPr lang="vi-VN" altLang="vi-VN" sz="1400" b="0" dirty="0">
                <a:solidFill>
                  <a:schemeClr val="tx1"/>
                </a:solidFill>
                <a:latin typeface="Arial" panose="020B0604020202020204" pitchFamily="34" charset="0"/>
              </a:rPr>
              <a:t>% người dùng hài lòng với nội dung có thể tùy chỉnh</a:t>
            </a:r>
            <a:br>
              <a:rPr lang="vi-VN" altLang="vi-VN" sz="1400" b="0" dirty="0">
                <a:solidFill>
                  <a:schemeClr val="tx1"/>
                </a:solidFill>
                <a:latin typeface="Arial" panose="020B0604020202020204" pitchFamily="34" charset="0"/>
              </a:rPr>
            </a:br>
            <a:r>
              <a:rPr lang="vi-VN" altLang="vi-VN" sz="1400" b="0" dirty="0" smtClean="0">
                <a:solidFill>
                  <a:schemeClr val="tx1"/>
                </a:solidFill>
                <a:latin typeface="Arial" panose="020B0604020202020204" pitchFamily="34" charset="0"/>
              </a:rPr>
              <a:t>- Tăng </a:t>
            </a:r>
            <a:r>
              <a:rPr lang="vi-VN" altLang="vi-VN" sz="1400" b="0" dirty="0">
                <a:solidFill>
                  <a:schemeClr val="tx1"/>
                </a:solidFill>
                <a:latin typeface="Arial" panose="020B0604020202020204" pitchFamily="34" charset="0"/>
              </a:rPr>
              <a:t>tỷ lệ hoàn thành phiên </a:t>
            </a:r>
            <a:r>
              <a:rPr lang="vi-VN" altLang="vi-VN" sz="1400" b="0" dirty="0" smtClean="0">
                <a:solidFill>
                  <a:schemeClr val="tx1"/>
                </a:solidFill>
                <a:latin typeface="Arial" panose="020B0604020202020204" pitchFamily="34" charset="0"/>
              </a:rPr>
              <a:t>học tập khoảng 50%​.</a:t>
            </a:r>
            <a:r>
              <a:rPr lang="vi-VN" altLang="vi-VN" sz="1400" b="0" dirty="0">
                <a:solidFill>
                  <a:schemeClr val="tx1"/>
                </a:solidFill>
                <a:latin typeface="Arial" panose="020B0604020202020204" pitchFamily="34" charset="0"/>
              </a:rPr>
              <a:t/>
            </a:r>
            <a:br>
              <a:rPr lang="vi-VN" altLang="vi-VN" sz="1400" b="0" dirty="0">
                <a:solidFill>
                  <a:schemeClr val="tx1"/>
                </a:solidFill>
                <a:latin typeface="Arial" panose="020B0604020202020204" pitchFamily="34" charset="0"/>
              </a:rPr>
            </a:br>
            <a:endParaRPr lang="vi-VN" sz="1400" dirty="0">
              <a:latin typeface="+mn-lt"/>
            </a:endParaRPr>
          </a:p>
        </p:txBody>
      </p:sp>
    </p:spTree>
    <p:extLst>
      <p:ext uri="{BB962C8B-B14F-4D97-AF65-F5344CB8AC3E}">
        <p14:creationId xmlns:p14="http://schemas.microsoft.com/office/powerpoint/2010/main" val="38269631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 name="Rectangle 14"/>
          <p:cNvSpPr/>
          <p:nvPr/>
        </p:nvSpPr>
        <p:spPr>
          <a:xfrm>
            <a:off x="212651" y="411126"/>
            <a:ext cx="8016949" cy="4616648"/>
          </a:xfrm>
          <a:prstGeom prst="rect">
            <a:avLst/>
          </a:prstGeom>
        </p:spPr>
        <p:txBody>
          <a:bodyPr wrap="square">
            <a:spAutoFit/>
          </a:bodyPr>
          <a:lstStyle/>
          <a:p>
            <a:r>
              <a:rPr lang="vi-VN" sz="1600" b="1" dirty="0" smtClean="0">
                <a:solidFill>
                  <a:schemeClr val="tx1"/>
                </a:solidFill>
              </a:rPr>
              <a:t>2. Problem </a:t>
            </a:r>
            <a:r>
              <a:rPr lang="vi-VN" sz="1600" b="1" dirty="0">
                <a:solidFill>
                  <a:schemeClr val="tx1"/>
                </a:solidFill>
              </a:rPr>
              <a:t>Statement</a:t>
            </a:r>
            <a:endParaRPr lang="vi-VN" sz="1600" b="1" dirty="0" smtClean="0">
              <a:solidFill>
                <a:schemeClr val="tx1"/>
              </a:solidFill>
            </a:endParaRPr>
          </a:p>
          <a:p>
            <a:endParaRPr lang="vi-VN" dirty="0">
              <a:solidFill>
                <a:schemeClr val="tx1"/>
              </a:solidFill>
            </a:endParaRPr>
          </a:p>
          <a:p>
            <a:r>
              <a:rPr lang="vi-VN" dirty="0" smtClean="0">
                <a:solidFill>
                  <a:schemeClr val="tx1"/>
                </a:solidFill>
              </a:rPr>
              <a:t>Tình hình </a:t>
            </a:r>
            <a:r>
              <a:rPr lang="vi-VN" dirty="0">
                <a:solidFill>
                  <a:schemeClr val="tx1"/>
                </a:solidFill>
              </a:rPr>
              <a:t>hiện tại: Nhiều sinh viên học qua internet giúp phát triển nền tảng học trực </a:t>
            </a:r>
            <a:r>
              <a:rPr lang="vi-VN" dirty="0" smtClean="0">
                <a:solidFill>
                  <a:schemeClr val="tx1"/>
                </a:solidFill>
              </a:rPr>
              <a:t>tuyến.</a:t>
            </a:r>
            <a:r>
              <a:rPr lang="vi-VN" dirty="0">
                <a:solidFill>
                  <a:schemeClr val="tx1"/>
                </a:solidFill>
              </a:rPr>
              <a:t>​​ </a:t>
            </a:r>
            <a:r>
              <a:rPr lang="vi-VN" dirty="0" smtClean="0">
                <a:solidFill>
                  <a:schemeClr val="tx1"/>
                </a:solidFill>
              </a:rPr>
              <a:t>Nhưng </a:t>
            </a:r>
            <a:r>
              <a:rPr lang="vi-VN" dirty="0">
                <a:solidFill>
                  <a:schemeClr val="tx1"/>
                </a:solidFill>
              </a:rPr>
              <a:t>phần lớn các hệ thống hiện không </a:t>
            </a:r>
            <a:r>
              <a:rPr lang="vi-VN" dirty="0" smtClean="0">
                <a:solidFill>
                  <a:schemeClr val="tx1"/>
                </a:solidFill>
              </a:rPr>
              <a:t>thể cung cấp những</a:t>
            </a:r>
            <a:r>
              <a:rPr lang="vi-VN" dirty="0" smtClean="0">
                <a:solidFill>
                  <a:schemeClr val="tx1"/>
                </a:solidFill>
              </a:rPr>
              <a:t> </a:t>
            </a:r>
            <a:r>
              <a:rPr lang="vi-VN" dirty="0">
                <a:solidFill>
                  <a:schemeClr val="tx1"/>
                </a:solidFill>
              </a:rPr>
              <a:t>khả năng </a:t>
            </a:r>
            <a:r>
              <a:rPr lang="vi-VN" dirty="0" smtClean="0">
                <a:solidFill>
                  <a:schemeClr val="tx1"/>
                </a:solidFill>
              </a:rPr>
              <a:t>này: theo dõi hành vi học tập, đề xuất nội dung học tập tốt và phù hợp dựa trên tương tác từ người dùng.</a:t>
            </a:r>
            <a:endParaRPr lang="vi-VN" dirty="0">
              <a:solidFill>
                <a:schemeClr val="tx1"/>
              </a:solidFill>
            </a:endParaRPr>
          </a:p>
          <a:p>
            <a:r>
              <a:rPr lang="vi-VN" dirty="0">
                <a:solidFill>
                  <a:schemeClr val="tx1"/>
                </a:solidFill>
              </a:rPr>
              <a:t> </a:t>
            </a:r>
            <a:r>
              <a:rPr lang="vi-VN" dirty="0" smtClean="0">
                <a:solidFill>
                  <a:schemeClr val="tx1"/>
                </a:solidFill>
              </a:rPr>
              <a:t>Điểm đau và khó khăn chính:</a:t>
            </a:r>
            <a:endParaRPr lang="vi-VN" dirty="0">
              <a:solidFill>
                <a:schemeClr val="tx1"/>
              </a:solidFill>
            </a:endParaRPr>
          </a:p>
          <a:p>
            <a:r>
              <a:rPr lang="vi-VN" dirty="0">
                <a:solidFill>
                  <a:schemeClr val="tx1"/>
                </a:solidFill>
              </a:rPr>
              <a:t> - Không có hệ thống phản hồi tự động, </a:t>
            </a:r>
            <a:r>
              <a:rPr lang="vi-VN" dirty="0" smtClean="0">
                <a:solidFill>
                  <a:schemeClr val="tx1"/>
                </a:solidFill>
              </a:rPr>
              <a:t>sinh viên thiếu động lực khi không có mục tiêu rõ ràng.</a:t>
            </a:r>
            <a:endParaRPr lang="vi-VN" dirty="0">
              <a:solidFill>
                <a:schemeClr val="tx1"/>
              </a:solidFill>
            </a:endParaRPr>
          </a:p>
          <a:p>
            <a:r>
              <a:rPr lang="vi-VN" dirty="0">
                <a:solidFill>
                  <a:schemeClr val="tx1"/>
                </a:solidFill>
              </a:rPr>
              <a:t> - Dữ liệu về hành vi học tập còn </a:t>
            </a:r>
            <a:r>
              <a:rPr lang="vi-VN" dirty="0" smtClean="0">
                <a:solidFill>
                  <a:schemeClr val="tx1"/>
                </a:solidFill>
              </a:rPr>
              <a:t>thiếu, </a:t>
            </a:r>
            <a:r>
              <a:rPr lang="vi-VN" dirty="0">
                <a:solidFill>
                  <a:schemeClr val="tx1"/>
                </a:solidFill>
              </a:rPr>
              <a:t>không thể gợi ý cá nhân </a:t>
            </a:r>
            <a:r>
              <a:rPr lang="vi-VN" dirty="0" smtClean="0">
                <a:solidFill>
                  <a:schemeClr val="tx1"/>
                </a:solidFill>
              </a:rPr>
              <a:t>hóa.</a:t>
            </a:r>
            <a:endParaRPr lang="vi-VN" dirty="0">
              <a:solidFill>
                <a:schemeClr val="tx1"/>
              </a:solidFill>
            </a:endParaRPr>
          </a:p>
          <a:p>
            <a:r>
              <a:rPr lang="vi-VN" dirty="0">
                <a:solidFill>
                  <a:schemeClr val="tx1"/>
                </a:solidFill>
              </a:rPr>
              <a:t> - </a:t>
            </a:r>
            <a:r>
              <a:rPr lang="vi-VN" dirty="0">
                <a:solidFill>
                  <a:schemeClr val="tx1"/>
                </a:solidFill>
              </a:rPr>
              <a:t>Việc theo dõi thủ công tiến độ học gây tốn thời gian và dễ sai </a:t>
            </a:r>
            <a:r>
              <a:rPr lang="vi-VN" dirty="0" smtClean="0">
                <a:solidFill>
                  <a:schemeClr val="tx1"/>
                </a:solidFill>
              </a:rPr>
              <a:t>sót, giảng </a:t>
            </a:r>
            <a:r>
              <a:rPr lang="vi-VN" dirty="0">
                <a:solidFill>
                  <a:schemeClr val="tx1"/>
                </a:solidFill>
              </a:rPr>
              <a:t>viên gặp khó khăn khi quản lý toàn bộ quá trình học</a:t>
            </a:r>
            <a:r>
              <a:rPr lang="vi-VN" dirty="0" smtClean="0">
                <a:solidFill>
                  <a:schemeClr val="tx1"/>
                </a:solidFill>
              </a:rPr>
              <a:t>​.</a:t>
            </a:r>
          </a:p>
          <a:p>
            <a:r>
              <a:rPr lang="vi-VN" dirty="0" smtClean="0">
                <a:solidFill>
                  <a:schemeClr val="tx1"/>
                </a:solidFill>
              </a:rPr>
              <a:t>Các bên liên quan bị ảnh hưởng và mối quan tâm của họ:</a:t>
            </a:r>
          </a:p>
          <a:p>
            <a:r>
              <a:rPr lang="vi-VN" altLang="vi-VN" dirty="0" smtClean="0">
                <a:solidFill>
                  <a:schemeClr val="tx1"/>
                </a:solidFill>
                <a:latin typeface="Arial" panose="020B0604020202020204" pitchFamily="34" charset="0"/>
              </a:rPr>
              <a:t>- Sinh </a:t>
            </a:r>
            <a:r>
              <a:rPr lang="vi-VN" altLang="vi-VN" dirty="0">
                <a:solidFill>
                  <a:schemeClr val="tx1"/>
                </a:solidFill>
                <a:latin typeface="Arial" panose="020B0604020202020204" pitchFamily="34" charset="0"/>
              </a:rPr>
              <a:t>viên: </a:t>
            </a:r>
            <a:r>
              <a:rPr lang="vi-VN" altLang="vi-VN" dirty="0" smtClean="0">
                <a:solidFill>
                  <a:schemeClr val="tx1"/>
                </a:solidFill>
                <a:latin typeface="Arial" panose="020B0604020202020204" pitchFamily="34" charset="0"/>
              </a:rPr>
              <a:t>Mong </a:t>
            </a:r>
            <a:r>
              <a:rPr lang="vi-VN" dirty="0" smtClean="0">
                <a:solidFill>
                  <a:schemeClr val="tx1"/>
                </a:solidFill>
              </a:rPr>
              <a:t>muốn </a:t>
            </a:r>
            <a:r>
              <a:rPr lang="vi-VN" dirty="0">
                <a:solidFill>
                  <a:schemeClr val="tx1"/>
                </a:solidFill>
              </a:rPr>
              <a:t>theo dõi kết quả và được cung cấp nội dung học tập phù hợp cho từng </a:t>
            </a:r>
            <a:r>
              <a:rPr lang="vi-VN" dirty="0" smtClean="0">
                <a:solidFill>
                  <a:schemeClr val="tx1"/>
                </a:solidFill>
              </a:rPr>
              <a:t>người</a:t>
            </a:r>
            <a:r>
              <a:rPr lang="vi-VN" altLang="vi-VN" dirty="0">
                <a:solidFill>
                  <a:schemeClr val="tx1"/>
                </a:solidFill>
                <a:latin typeface="Arial" panose="020B0604020202020204" pitchFamily="34" charset="0"/>
              </a:rPr>
              <a:t/>
            </a:r>
            <a:br>
              <a:rPr lang="vi-VN" altLang="vi-VN" dirty="0">
                <a:solidFill>
                  <a:schemeClr val="tx1"/>
                </a:solidFill>
                <a:latin typeface="Arial" panose="020B0604020202020204" pitchFamily="34" charset="0"/>
              </a:rPr>
            </a:br>
            <a:r>
              <a:rPr lang="vi-VN" altLang="vi-VN" dirty="0" smtClean="0">
                <a:solidFill>
                  <a:schemeClr val="tx1"/>
                </a:solidFill>
                <a:latin typeface="Arial" panose="020B0604020202020204" pitchFamily="34" charset="0"/>
              </a:rPr>
              <a:t>- Quản </a:t>
            </a:r>
            <a:r>
              <a:rPr lang="vi-VN" altLang="vi-VN" dirty="0">
                <a:solidFill>
                  <a:schemeClr val="tx1"/>
                </a:solidFill>
                <a:latin typeface="Arial" panose="020B0604020202020204" pitchFamily="34" charset="0"/>
              </a:rPr>
              <a:t>trị viên và </a:t>
            </a:r>
            <a:r>
              <a:rPr lang="vi-VN" altLang="vi-VN" dirty="0" smtClean="0">
                <a:solidFill>
                  <a:schemeClr val="tx1"/>
                </a:solidFill>
                <a:latin typeface="Arial" panose="020B0604020202020204" pitchFamily="34" charset="0"/>
              </a:rPr>
              <a:t>giảng viên: Cần theo </a:t>
            </a:r>
            <a:r>
              <a:rPr lang="vi-VN" altLang="vi-VN" dirty="0">
                <a:solidFill>
                  <a:schemeClr val="tx1"/>
                </a:solidFill>
                <a:latin typeface="Arial" panose="020B0604020202020204" pitchFamily="34" charset="0"/>
              </a:rPr>
              <a:t>dõi hiệu suất học </a:t>
            </a:r>
            <a:r>
              <a:rPr lang="vi-VN" altLang="vi-VN" dirty="0" smtClean="0">
                <a:solidFill>
                  <a:schemeClr val="tx1"/>
                </a:solidFill>
                <a:latin typeface="Arial" panose="020B0604020202020204" pitchFamily="34" charset="0"/>
              </a:rPr>
              <a:t>tập của người học</a:t>
            </a:r>
            <a:r>
              <a:rPr lang="vi-VN" altLang="vi-VN" dirty="0">
                <a:solidFill>
                  <a:schemeClr val="tx1"/>
                </a:solidFill>
                <a:latin typeface="Arial" panose="020B0604020202020204" pitchFamily="34" charset="0"/>
              </a:rPr>
              <a:t/>
            </a:r>
            <a:br>
              <a:rPr lang="vi-VN" altLang="vi-VN" dirty="0">
                <a:solidFill>
                  <a:schemeClr val="tx1"/>
                </a:solidFill>
                <a:latin typeface="Arial" panose="020B0604020202020204" pitchFamily="34" charset="0"/>
              </a:rPr>
            </a:br>
            <a:r>
              <a:rPr lang="vi-VN" altLang="vi-VN" dirty="0" smtClean="0">
                <a:solidFill>
                  <a:schemeClr val="tx1"/>
                </a:solidFill>
                <a:latin typeface="Arial" panose="020B0604020202020204" pitchFamily="34" charset="0"/>
              </a:rPr>
              <a:t>- Cơ </a:t>
            </a:r>
            <a:r>
              <a:rPr lang="vi-VN" altLang="vi-VN" dirty="0">
                <a:solidFill>
                  <a:schemeClr val="tx1"/>
                </a:solidFill>
                <a:latin typeface="Arial" panose="020B0604020202020204" pitchFamily="34" charset="0"/>
              </a:rPr>
              <a:t>sở đào tạo: Mục tiêu là </a:t>
            </a:r>
            <a:r>
              <a:rPr lang="vi-VN" altLang="vi-VN" dirty="0" smtClean="0">
                <a:solidFill>
                  <a:schemeClr val="tx1"/>
                </a:solidFill>
                <a:latin typeface="Arial" panose="020B0604020202020204" pitchFamily="34" charset="0"/>
              </a:rPr>
              <a:t>nâng cao tỷ lệ giữ chân và kết quả học tập, cần hệ thống an toàn và dễ sử dụng.</a:t>
            </a:r>
          </a:p>
          <a:p>
            <a:r>
              <a:rPr lang="vi-VN" dirty="0" smtClean="0">
                <a:solidFill>
                  <a:schemeClr val="tx1"/>
                </a:solidFill>
              </a:rPr>
              <a:t>Hậu quả nếu không hành động:</a:t>
            </a:r>
          </a:p>
          <a:p>
            <a:r>
              <a:rPr lang="vi-VN" dirty="0" smtClean="0">
                <a:solidFill>
                  <a:schemeClr val="tx1"/>
                </a:solidFill>
              </a:rPr>
              <a:t>- Không </a:t>
            </a:r>
            <a:r>
              <a:rPr lang="vi-VN" dirty="0">
                <a:solidFill>
                  <a:schemeClr val="tx1"/>
                </a:solidFill>
              </a:rPr>
              <a:t>có công cụ hỗ trợ, hiệu suất học tập giảm, sinh viên không được khuyến khích và tỷ lệ bỏ học </a:t>
            </a:r>
            <a:r>
              <a:rPr lang="vi-VN" dirty="0" smtClean="0">
                <a:solidFill>
                  <a:schemeClr val="tx1"/>
                </a:solidFill>
              </a:rPr>
              <a:t>tăng, mức độ hài lòng đối với học trực tuyến giảm</a:t>
            </a:r>
          </a:p>
          <a:p>
            <a:r>
              <a:rPr lang="vi-VN" dirty="0">
                <a:solidFill>
                  <a:schemeClr val="tx1"/>
                </a:solidFill>
              </a:rPr>
              <a:t>Cơ </a:t>
            </a:r>
            <a:r>
              <a:rPr lang="vi-VN" dirty="0" smtClean="0">
                <a:solidFill>
                  <a:schemeClr val="tx1"/>
                </a:solidFill>
              </a:rPr>
              <a:t>hội </a:t>
            </a:r>
            <a:r>
              <a:rPr lang="vi-VN" dirty="0">
                <a:solidFill>
                  <a:schemeClr val="tx1"/>
                </a:solidFill>
              </a:rPr>
              <a:t>thị trường : Nhu cầu về giáo dục trực tuyến ngày càng tăng </a:t>
            </a:r>
            <a:r>
              <a:rPr lang="vi-VN" dirty="0" smtClean="0">
                <a:solidFill>
                  <a:schemeClr val="tx1"/>
                </a:solidFill>
              </a:rPr>
              <a:t>, đòi </a:t>
            </a:r>
            <a:r>
              <a:rPr lang="vi-VN" dirty="0">
                <a:solidFill>
                  <a:schemeClr val="tx1"/>
                </a:solidFill>
              </a:rPr>
              <a:t>hỏi nền tảng học tập thông minh và cá nhân hóa</a:t>
            </a:r>
            <a:r>
              <a:rPr lang="vi-VN" dirty="0" smtClean="0">
                <a:solidFill>
                  <a:schemeClr val="tx1"/>
                </a:solidFill>
              </a:rPr>
              <a:t>.</a:t>
            </a:r>
            <a:endParaRPr lang="vi-VN"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5" name="Rectangle 4"/>
          <p:cNvSpPr/>
          <p:nvPr/>
        </p:nvSpPr>
        <p:spPr>
          <a:xfrm>
            <a:off x="198474" y="474922"/>
            <a:ext cx="6659526" cy="3970318"/>
          </a:xfrm>
          <a:prstGeom prst="rect">
            <a:avLst/>
          </a:prstGeom>
        </p:spPr>
        <p:txBody>
          <a:bodyPr wrap="square">
            <a:spAutoFit/>
          </a:bodyPr>
          <a:lstStyle/>
          <a:p>
            <a:endParaRPr lang="vi-VN" dirty="0" smtClean="0">
              <a:solidFill>
                <a:schemeClr val="tx1"/>
              </a:solidFill>
            </a:endParaRPr>
          </a:p>
          <a:p>
            <a:r>
              <a:rPr lang="vi-VN" sz="1600" b="1" dirty="0" smtClean="0">
                <a:solidFill>
                  <a:schemeClr val="tx1"/>
                </a:solidFill>
              </a:rPr>
              <a:t>3. Solution </a:t>
            </a:r>
            <a:r>
              <a:rPr lang="vi-VN" sz="1600" b="1" dirty="0">
                <a:solidFill>
                  <a:schemeClr val="tx1"/>
                </a:solidFill>
              </a:rPr>
              <a:t>Architecture</a:t>
            </a:r>
          </a:p>
          <a:p>
            <a:endParaRPr lang="vi-VN" dirty="0" smtClean="0">
              <a:solidFill>
                <a:schemeClr val="tx1"/>
              </a:solidFill>
            </a:endParaRPr>
          </a:p>
          <a:p>
            <a:r>
              <a:rPr lang="vi-VN" dirty="0" smtClean="0">
                <a:solidFill>
                  <a:schemeClr val="tx1"/>
                </a:solidFill>
              </a:rPr>
              <a:t>Sơ đồ kiến trúc, dịch vụ AWS:</a:t>
            </a:r>
            <a:endParaRPr lang="vi-VN" dirty="0">
              <a:solidFill>
                <a:schemeClr val="tx1"/>
              </a:solidFill>
            </a:endParaRPr>
          </a:p>
          <a:p>
            <a:r>
              <a:rPr lang="vi-VN" dirty="0">
                <a:solidFill>
                  <a:schemeClr val="tx1"/>
                </a:solidFill>
              </a:rPr>
              <a:t> - </a:t>
            </a:r>
            <a:r>
              <a:rPr lang="vi-VN" dirty="0" smtClean="0">
                <a:solidFill>
                  <a:schemeClr val="tx1"/>
                </a:solidFill>
              </a:rPr>
              <a:t>Frontend</a:t>
            </a:r>
            <a:r>
              <a:rPr lang="vi-VN" dirty="0" smtClean="0">
                <a:solidFill>
                  <a:schemeClr val="tx1"/>
                </a:solidFill>
              </a:rPr>
              <a:t>(React</a:t>
            </a:r>
            <a:r>
              <a:rPr lang="vi-VN" dirty="0">
                <a:solidFill>
                  <a:schemeClr val="tx1"/>
                </a:solidFill>
              </a:rPr>
              <a:t>) cùng với API Gateway và Lambda (backend)</a:t>
            </a:r>
          </a:p>
          <a:p>
            <a:r>
              <a:rPr lang="vi-VN" dirty="0">
                <a:solidFill>
                  <a:schemeClr val="tx1"/>
                </a:solidFill>
              </a:rPr>
              <a:t> - </a:t>
            </a:r>
            <a:r>
              <a:rPr lang="vi-VN" dirty="0" smtClean="0">
                <a:solidFill>
                  <a:schemeClr val="tx1"/>
                </a:solidFill>
              </a:rPr>
              <a:t>DynamoDB </a:t>
            </a:r>
            <a:r>
              <a:rPr lang="vi-VN" dirty="0">
                <a:solidFill>
                  <a:schemeClr val="tx1"/>
                </a:solidFill>
              </a:rPr>
              <a:t>được sử dụng để lưu trữ dữ liệu học </a:t>
            </a:r>
            <a:r>
              <a:rPr lang="vi-VN" dirty="0" smtClean="0">
                <a:solidFill>
                  <a:schemeClr val="tx1"/>
                </a:solidFill>
              </a:rPr>
              <a:t>tập theo thời gian thực.</a:t>
            </a:r>
            <a:endParaRPr lang="vi-VN" dirty="0">
              <a:solidFill>
                <a:schemeClr val="tx1"/>
              </a:solidFill>
            </a:endParaRPr>
          </a:p>
          <a:p>
            <a:r>
              <a:rPr lang="vi-VN" dirty="0">
                <a:solidFill>
                  <a:schemeClr val="tx1"/>
                </a:solidFill>
              </a:rPr>
              <a:t> - S3 (tài liệu học)</a:t>
            </a:r>
          </a:p>
          <a:p>
            <a:r>
              <a:rPr lang="vi-VN" dirty="0">
                <a:solidFill>
                  <a:schemeClr val="tx1"/>
                </a:solidFill>
              </a:rPr>
              <a:t> - Cognito (đăng nhập an </a:t>
            </a:r>
            <a:r>
              <a:rPr lang="vi-VN" dirty="0" smtClean="0">
                <a:solidFill>
                  <a:schemeClr val="tx1"/>
                </a:solidFill>
              </a:rPr>
              <a:t>toàn, quản lý xác thực)</a:t>
            </a:r>
            <a:endParaRPr lang="vi-VN" dirty="0">
              <a:solidFill>
                <a:schemeClr val="tx1"/>
              </a:solidFill>
            </a:endParaRPr>
          </a:p>
          <a:p>
            <a:r>
              <a:rPr lang="vi-VN" dirty="0">
                <a:solidFill>
                  <a:schemeClr val="tx1"/>
                </a:solidFill>
              </a:rPr>
              <a:t> - CloudWatch (quản lý hành vi </a:t>
            </a:r>
            <a:r>
              <a:rPr lang="vi-VN" dirty="0" smtClean="0">
                <a:solidFill>
                  <a:schemeClr val="tx1"/>
                </a:solidFill>
              </a:rPr>
              <a:t>học và giảm sát hoạt động)</a:t>
            </a:r>
          </a:p>
          <a:p>
            <a:r>
              <a:rPr lang="vi-VN" dirty="0">
                <a:solidFill>
                  <a:schemeClr val="tx1"/>
                </a:solidFill>
              </a:rPr>
              <a:t> </a:t>
            </a:r>
            <a:r>
              <a:rPr lang="vi-VN" dirty="0" smtClean="0">
                <a:solidFill>
                  <a:schemeClr val="tx1"/>
                </a:solidFill>
              </a:rPr>
              <a:t>- IAM kiểm soát quyền truy cập tài nguyên của hệ thống</a:t>
            </a:r>
            <a:endParaRPr lang="vi-VN" dirty="0">
              <a:solidFill>
                <a:schemeClr val="tx1"/>
              </a:solidFill>
            </a:endParaRPr>
          </a:p>
          <a:p>
            <a:r>
              <a:rPr lang="vi-VN" dirty="0">
                <a:solidFill>
                  <a:schemeClr val="tx1"/>
                </a:solidFill>
              </a:rPr>
              <a:t> </a:t>
            </a:r>
            <a:r>
              <a:rPr lang="vi-VN" dirty="0">
                <a:solidFill>
                  <a:schemeClr val="tx1"/>
                </a:solidFill>
              </a:rPr>
              <a:t>L</a:t>
            </a:r>
            <a:r>
              <a:rPr lang="vi-VN" dirty="0" smtClean="0">
                <a:solidFill>
                  <a:schemeClr val="tx1"/>
                </a:solidFill>
              </a:rPr>
              <a:t>ời </a:t>
            </a:r>
            <a:r>
              <a:rPr lang="vi-VN" dirty="0">
                <a:solidFill>
                  <a:schemeClr val="tx1"/>
                </a:solidFill>
              </a:rPr>
              <a:t>giải thích:</a:t>
            </a:r>
          </a:p>
          <a:p>
            <a:r>
              <a:rPr lang="vi-VN" dirty="0" smtClean="0">
                <a:solidFill>
                  <a:schemeClr val="tx1"/>
                </a:solidFill>
              </a:rPr>
              <a:t> </a:t>
            </a:r>
            <a:r>
              <a:rPr lang="vi-VN" dirty="0" smtClean="0">
                <a:solidFill>
                  <a:schemeClr val="tx1"/>
                </a:solidFill>
              </a:rPr>
              <a:t>- </a:t>
            </a:r>
            <a:r>
              <a:rPr lang="vi-VN" dirty="0" smtClean="0">
                <a:solidFill>
                  <a:schemeClr val="tx1"/>
                </a:solidFill>
              </a:rPr>
              <a:t>Lambda giúp tiết kiệm chi phí và không cần quản lý máy chủ, DynamoDB cho phép lưu truy cập nhanh và tự động mở rộng, API Gateway giúp kết nối giữa frontend và backend để bảo mật</a:t>
            </a:r>
          </a:p>
          <a:p>
            <a:r>
              <a:rPr lang="vi-VN" dirty="0" smtClean="0">
                <a:solidFill>
                  <a:schemeClr val="tx1"/>
                </a:solidFill>
              </a:rPr>
              <a:t> </a:t>
            </a:r>
            <a:r>
              <a:rPr lang="vi-VN" dirty="0">
                <a:solidFill>
                  <a:schemeClr val="tx1"/>
                </a:solidFill>
              </a:rPr>
              <a:t>- Cognito và IAM Roles đảm bảo truy cập đúng đối tượng</a:t>
            </a:r>
          </a:p>
          <a:p>
            <a:r>
              <a:rPr lang="vi-VN" dirty="0">
                <a:solidFill>
                  <a:schemeClr val="tx1"/>
                </a:solidFill>
              </a:rPr>
              <a:t> - Sử dụng HTTPS và mã hóa dữ liệu : Hệ thống không dựa trên tốc độ tự động của máy chủ theo lưu lượng truy cập </a:t>
            </a:r>
            <a:endParaRPr lang="vi-VN" dirty="0" smtClean="0">
              <a:solidFill>
                <a:schemeClr val="tx1"/>
              </a:solidFill>
            </a:endParaRPr>
          </a:p>
          <a:p>
            <a:r>
              <a:rPr lang="vi-VN" dirty="0" smtClean="0">
                <a:solidFill>
                  <a:schemeClr val="tx1"/>
                </a:solidFill>
              </a:rPr>
              <a:t> - Tích </a:t>
            </a:r>
            <a:r>
              <a:rPr lang="vi-VN" dirty="0">
                <a:solidFill>
                  <a:schemeClr val="tx1"/>
                </a:solidFill>
              </a:rPr>
              <a:t>hợp: Có thể tích hợp với LMS hiện tại thông qua </a:t>
            </a:r>
            <a:r>
              <a:rPr lang="vi-VN" dirty="0" smtClean="0">
                <a:solidFill>
                  <a:schemeClr val="tx1"/>
                </a:solidFill>
              </a:rPr>
              <a:t>API</a:t>
            </a:r>
            <a:endParaRPr lang="vi-VN"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7675" y="628650"/>
            <a:ext cx="6677025" cy="2246769"/>
          </a:xfrm>
          <a:prstGeom prst="rect">
            <a:avLst/>
          </a:prstGeom>
        </p:spPr>
        <p:txBody>
          <a:bodyPr wrap="square">
            <a:spAutoFit/>
          </a:bodyPr>
          <a:lstStyle/>
          <a:p>
            <a:r>
              <a:rPr lang="vi-VN" dirty="0" smtClean="0">
                <a:solidFill>
                  <a:schemeClr val="accent6"/>
                </a:solidFill>
              </a:rPr>
              <a:t>Luồng </a:t>
            </a:r>
            <a:r>
              <a:rPr lang="vi-VN" dirty="0">
                <a:solidFill>
                  <a:schemeClr val="accent6"/>
                </a:solidFill>
              </a:rPr>
              <a:t>dữ liệu và tương tác:</a:t>
            </a:r>
          </a:p>
          <a:p>
            <a:pPr lvl="0"/>
            <a:r>
              <a:rPr lang="vi-VN" dirty="0" smtClean="0">
                <a:solidFill>
                  <a:schemeClr val="accent6"/>
                </a:solidFill>
              </a:rPr>
              <a:t>- </a:t>
            </a:r>
            <a:r>
              <a:rPr lang="vi-VN" altLang="vi-VN" dirty="0">
                <a:solidFill>
                  <a:schemeClr val="tx1"/>
                </a:solidFill>
                <a:latin typeface="Arial" panose="020B0604020202020204" pitchFamily="34" charset="0"/>
              </a:rPr>
              <a:t>Người dùng truy cập giao diện người dùng bằng </a:t>
            </a:r>
            <a:r>
              <a:rPr lang="vi-VN" altLang="vi-VN" dirty="0" smtClean="0">
                <a:solidFill>
                  <a:schemeClr val="tx1"/>
                </a:solidFill>
                <a:latin typeface="Arial" panose="020B0604020202020204" pitchFamily="34" charset="0"/>
              </a:rPr>
              <a:t>Cognito</a:t>
            </a:r>
            <a:endParaRPr lang="vi-VN" dirty="0" smtClean="0">
              <a:solidFill>
                <a:schemeClr val="accent6"/>
              </a:solidFill>
            </a:endParaRPr>
          </a:p>
          <a:p>
            <a:r>
              <a:rPr lang="vi-VN" dirty="0">
                <a:solidFill>
                  <a:schemeClr val="accent6"/>
                </a:solidFill>
              </a:rPr>
              <a:t>- Giao diện tương tác với Lambda thông qua API </a:t>
            </a:r>
            <a:r>
              <a:rPr lang="vi-VN" dirty="0" smtClean="0">
                <a:solidFill>
                  <a:schemeClr val="accent6"/>
                </a:solidFill>
              </a:rPr>
              <a:t>Gateway</a:t>
            </a:r>
          </a:p>
          <a:p>
            <a:r>
              <a:rPr lang="vi-VN" dirty="0" smtClean="0">
                <a:solidFill>
                  <a:schemeClr val="accent6"/>
                </a:solidFill>
              </a:rPr>
              <a:t>- Lambda </a:t>
            </a:r>
            <a:r>
              <a:rPr lang="vi-VN" dirty="0">
                <a:solidFill>
                  <a:schemeClr val="accent6"/>
                </a:solidFill>
              </a:rPr>
              <a:t>ghi dữ liệu học vào DynamoDB, log hành vi vào CloudWatch</a:t>
            </a:r>
          </a:p>
          <a:p>
            <a:r>
              <a:rPr lang="vi-VN" dirty="0" smtClean="0">
                <a:solidFill>
                  <a:schemeClr val="accent6"/>
                </a:solidFill>
              </a:rPr>
              <a:t>- Dashboard admin có thể </a:t>
            </a:r>
            <a:r>
              <a:rPr lang="vi-VN" dirty="0">
                <a:solidFill>
                  <a:schemeClr val="accent6"/>
                </a:solidFill>
              </a:rPr>
              <a:t>truy xuất dữ liệu để thống kê tiến độ</a:t>
            </a:r>
          </a:p>
          <a:p>
            <a:r>
              <a:rPr lang="vi-VN" dirty="0" smtClean="0">
                <a:solidFill>
                  <a:schemeClr val="accent6"/>
                </a:solidFill>
              </a:rPr>
              <a:t>- Các </a:t>
            </a:r>
            <a:r>
              <a:rPr lang="vi-VN" dirty="0">
                <a:solidFill>
                  <a:schemeClr val="accent6"/>
                </a:solidFill>
              </a:rPr>
              <a:t>mô hình ML phân tích hành vi từ DynamoDB để gợi ý tài liệu </a:t>
            </a:r>
            <a:r>
              <a:rPr lang="vi-VN" dirty="0" smtClean="0">
                <a:solidFill>
                  <a:schemeClr val="accent6"/>
                </a:solidFill>
              </a:rPr>
              <a:t>học tập</a:t>
            </a:r>
          </a:p>
          <a:p>
            <a:r>
              <a:rPr lang="vi-VN" dirty="0" smtClean="0">
                <a:solidFill>
                  <a:schemeClr val="accent6"/>
                </a:solidFill>
              </a:rPr>
              <a:t>Khả năng bảo mật và mở rộng:</a:t>
            </a:r>
          </a:p>
          <a:p>
            <a:r>
              <a:rPr lang="vi-VN" dirty="0" smtClean="0">
                <a:solidFill>
                  <a:schemeClr val="accent6"/>
                </a:solidFill>
              </a:rPr>
              <a:t> - Phân quyền bằng IAM</a:t>
            </a:r>
          </a:p>
          <a:p>
            <a:r>
              <a:rPr lang="vi-VN" dirty="0">
                <a:solidFill>
                  <a:schemeClr val="accent6"/>
                </a:solidFill>
              </a:rPr>
              <a:t> </a:t>
            </a:r>
            <a:r>
              <a:rPr lang="vi-VN" dirty="0" smtClean="0">
                <a:solidFill>
                  <a:schemeClr val="accent6"/>
                </a:solidFill>
              </a:rPr>
              <a:t>- Cognito hỗ trợ xác thực đa yếu tố</a:t>
            </a:r>
          </a:p>
          <a:p>
            <a:r>
              <a:rPr lang="vi-VN" dirty="0">
                <a:solidFill>
                  <a:schemeClr val="accent6"/>
                </a:solidFill>
              </a:rPr>
              <a:t> </a:t>
            </a:r>
            <a:r>
              <a:rPr lang="vi-VN" dirty="0" smtClean="0">
                <a:solidFill>
                  <a:schemeClr val="accent6"/>
                </a:solidFill>
              </a:rPr>
              <a:t>- Kiến trúc không cần máy chủ để dễ dàng mở rộng quy mô</a:t>
            </a:r>
            <a:endParaRPr lang="vi-VN" dirty="0">
              <a:solidFill>
                <a:schemeClr val="accent6"/>
              </a:solidFill>
            </a:endParaRPr>
          </a:p>
        </p:txBody>
      </p:sp>
    </p:spTree>
    <p:extLst>
      <p:ext uri="{BB962C8B-B14F-4D97-AF65-F5344CB8AC3E}">
        <p14:creationId xmlns:p14="http://schemas.microsoft.com/office/powerpoint/2010/main" val="3212004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5" name="Rectangle 4"/>
          <p:cNvSpPr/>
          <p:nvPr/>
        </p:nvSpPr>
        <p:spPr>
          <a:xfrm>
            <a:off x="411125" y="652129"/>
            <a:ext cx="6329917" cy="3970318"/>
          </a:xfrm>
          <a:prstGeom prst="rect">
            <a:avLst/>
          </a:prstGeom>
        </p:spPr>
        <p:txBody>
          <a:bodyPr wrap="square">
            <a:spAutoFit/>
          </a:bodyPr>
          <a:lstStyle/>
          <a:p>
            <a:endParaRPr lang="vi-VN" dirty="0" smtClean="0">
              <a:solidFill>
                <a:schemeClr val="tx1"/>
              </a:solidFill>
            </a:endParaRPr>
          </a:p>
          <a:p>
            <a:r>
              <a:rPr lang="vi-VN" sz="1600" b="1" dirty="0" smtClean="0">
                <a:solidFill>
                  <a:schemeClr val="tx1"/>
                </a:solidFill>
              </a:rPr>
              <a:t>4. Technical Implementation</a:t>
            </a:r>
          </a:p>
          <a:p>
            <a:endParaRPr lang="vi-VN" b="1" dirty="0">
              <a:solidFill>
                <a:schemeClr val="tx1"/>
              </a:solidFill>
            </a:endParaRPr>
          </a:p>
          <a:p>
            <a:r>
              <a:rPr lang="vi-VN" dirty="0" smtClean="0">
                <a:solidFill>
                  <a:schemeClr val="tx1"/>
                </a:solidFill>
              </a:rPr>
              <a:t>Các giai đoạn triển khai với các sản phẩm bàn giao:</a:t>
            </a:r>
          </a:p>
          <a:p>
            <a:r>
              <a:rPr lang="vi-VN" b="1" dirty="0" smtClean="0">
                <a:solidFill>
                  <a:schemeClr val="tx1"/>
                </a:solidFill>
              </a:rPr>
              <a:t>Giai đoạn 1: </a:t>
            </a:r>
            <a:r>
              <a:rPr lang="vi-VN" dirty="0" smtClean="0">
                <a:solidFill>
                  <a:schemeClr val="tx1"/>
                </a:solidFill>
              </a:rPr>
              <a:t>Khởi tạo vào thiết lập hạ tầng</a:t>
            </a:r>
          </a:p>
          <a:p>
            <a:r>
              <a:rPr lang="vi-VN" dirty="0">
                <a:solidFill>
                  <a:schemeClr val="accent6"/>
                </a:solidFill>
              </a:rPr>
              <a:t>- Tạo tài khoản AWS, cấu hình IAM roles &amp; policies.</a:t>
            </a:r>
            <a:endParaRPr lang="vi-VN" dirty="0" smtClean="0">
              <a:solidFill>
                <a:schemeClr val="accent6"/>
              </a:solidFill>
            </a:endParaRPr>
          </a:p>
          <a:p>
            <a:r>
              <a:rPr lang="vi-VN" dirty="0">
                <a:solidFill>
                  <a:schemeClr val="accent6"/>
                </a:solidFill>
              </a:rPr>
              <a:t>- Thiết lập DynamoDB, S3, Lambda và API Gateway.</a:t>
            </a:r>
            <a:endParaRPr lang="vi-VN" dirty="0" smtClean="0">
              <a:solidFill>
                <a:schemeClr val="accent6"/>
              </a:solidFill>
            </a:endParaRPr>
          </a:p>
          <a:p>
            <a:r>
              <a:rPr lang="vi-VN" dirty="0" smtClean="0">
                <a:solidFill>
                  <a:schemeClr val="accent6"/>
                </a:solidFill>
              </a:rPr>
              <a:t>- Bàn </a:t>
            </a:r>
            <a:r>
              <a:rPr lang="vi-VN" dirty="0">
                <a:solidFill>
                  <a:schemeClr val="accent6"/>
                </a:solidFill>
              </a:rPr>
              <a:t>giao: Kiến trúc cơ bản có thể triển khai thử </a:t>
            </a:r>
            <a:r>
              <a:rPr lang="vi-VN" dirty="0" smtClean="0">
                <a:solidFill>
                  <a:schemeClr val="accent6"/>
                </a:solidFill>
              </a:rPr>
              <a:t>nghiệm.</a:t>
            </a:r>
          </a:p>
          <a:p>
            <a:r>
              <a:rPr lang="vi-VN" b="1" dirty="0" smtClean="0">
                <a:solidFill>
                  <a:schemeClr val="accent6"/>
                </a:solidFill>
              </a:rPr>
              <a:t>Giai đoạn 2:</a:t>
            </a:r>
            <a:r>
              <a:rPr lang="vi-VN" dirty="0" smtClean="0">
                <a:solidFill>
                  <a:schemeClr val="accent6"/>
                </a:solidFill>
              </a:rPr>
              <a:t> Phát triển các chức năng chính</a:t>
            </a:r>
          </a:p>
          <a:p>
            <a:r>
              <a:rPr lang="vi-VN" dirty="0">
                <a:solidFill>
                  <a:schemeClr val="accent6"/>
                </a:solidFill>
              </a:rPr>
              <a:t>- Tích hợp đăng nhập người dùng qua AWS Cognito.</a:t>
            </a:r>
            <a:endParaRPr lang="vi-VN" dirty="0" smtClean="0">
              <a:solidFill>
                <a:schemeClr val="accent6"/>
              </a:solidFill>
            </a:endParaRPr>
          </a:p>
          <a:p>
            <a:r>
              <a:rPr lang="vi-VN" dirty="0">
                <a:solidFill>
                  <a:schemeClr val="accent6"/>
                </a:solidFill>
              </a:rPr>
              <a:t>- Xây dựng các API phục vụ ghi nhận hành vi học và truy xuất học liệu.</a:t>
            </a:r>
            <a:endParaRPr lang="vi-VN" dirty="0" smtClean="0">
              <a:solidFill>
                <a:schemeClr val="accent6"/>
              </a:solidFill>
            </a:endParaRPr>
          </a:p>
          <a:p>
            <a:r>
              <a:rPr lang="vi-VN" dirty="0" smtClean="0">
                <a:solidFill>
                  <a:schemeClr val="accent6"/>
                </a:solidFill>
              </a:rPr>
              <a:t>- Bàn </a:t>
            </a:r>
            <a:r>
              <a:rPr lang="vi-VN" dirty="0">
                <a:solidFill>
                  <a:schemeClr val="accent6"/>
                </a:solidFill>
              </a:rPr>
              <a:t>giao: Các chức năng người dùng cơ bản (đăng nhập, lưu hành vi, đọc học liệu</a:t>
            </a:r>
            <a:r>
              <a:rPr lang="vi-VN" dirty="0" smtClean="0">
                <a:solidFill>
                  <a:schemeClr val="accent6"/>
                </a:solidFill>
              </a:rPr>
              <a:t>).</a:t>
            </a:r>
          </a:p>
          <a:p>
            <a:r>
              <a:rPr lang="vi-VN" b="1" dirty="0" smtClean="0">
                <a:solidFill>
                  <a:schemeClr val="accent6"/>
                </a:solidFill>
              </a:rPr>
              <a:t>Giai đoạn 3: </a:t>
            </a:r>
            <a:r>
              <a:rPr lang="vi-VN" dirty="0" smtClean="0">
                <a:solidFill>
                  <a:schemeClr val="accent6"/>
                </a:solidFill>
              </a:rPr>
              <a:t>Phân tích dữ liệu và cá nhân hóa</a:t>
            </a:r>
          </a:p>
          <a:p>
            <a:r>
              <a:rPr lang="vi-VN" dirty="0">
                <a:solidFill>
                  <a:schemeClr val="accent6"/>
                </a:solidFill>
              </a:rPr>
              <a:t>- Triển khai logic đề xuất học liệu với AWS </a:t>
            </a:r>
            <a:r>
              <a:rPr lang="vi-VN" dirty="0" smtClean="0">
                <a:solidFill>
                  <a:schemeClr val="accent6"/>
                </a:solidFill>
              </a:rPr>
              <a:t>Lambda.</a:t>
            </a:r>
          </a:p>
          <a:p>
            <a:r>
              <a:rPr lang="vi-VN" dirty="0">
                <a:solidFill>
                  <a:schemeClr val="accent6"/>
                </a:solidFill>
              </a:rPr>
              <a:t>- Tích hợp bảng phân tích với dữ liệu từ CloudWatch và DynamoDB.</a:t>
            </a:r>
            <a:endParaRPr lang="vi-VN" dirty="0" smtClean="0">
              <a:solidFill>
                <a:schemeClr val="accent6"/>
              </a:solidFill>
            </a:endParaRPr>
          </a:p>
          <a:p>
            <a:r>
              <a:rPr lang="vi-VN" dirty="0">
                <a:solidFill>
                  <a:schemeClr val="accent6"/>
                </a:solidFill>
              </a:rPr>
              <a:t>- Bàn giao: Giao diện dashboard theo dõi hiệu suất học tập.</a:t>
            </a:r>
            <a:endParaRPr lang="vi-VN" dirty="0" smtClean="0">
              <a:solidFill>
                <a:schemeClr val="accent6"/>
              </a:solidFill>
            </a:endParaRPr>
          </a:p>
          <a:p>
            <a:endParaRPr lang="vi-VN" dirty="0" smtClean="0">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6700" y="747832"/>
            <a:ext cx="7639050" cy="3323987"/>
          </a:xfrm>
          <a:prstGeom prst="rect">
            <a:avLst/>
          </a:prstGeom>
        </p:spPr>
        <p:txBody>
          <a:bodyPr wrap="square">
            <a:spAutoFit/>
          </a:bodyPr>
          <a:lstStyle/>
          <a:p>
            <a:r>
              <a:rPr lang="vi-VN" b="1" dirty="0" smtClean="0">
                <a:solidFill>
                  <a:schemeClr val="accent6"/>
                </a:solidFill>
              </a:rPr>
              <a:t>Giai đoạn 4: </a:t>
            </a:r>
            <a:r>
              <a:rPr lang="vi-VN" dirty="0" smtClean="0">
                <a:solidFill>
                  <a:schemeClr val="accent6"/>
                </a:solidFill>
              </a:rPr>
              <a:t>Kiểm thử và triển khai chính thức</a:t>
            </a:r>
          </a:p>
          <a:p>
            <a:r>
              <a:rPr lang="vi-VN" dirty="0">
                <a:solidFill>
                  <a:schemeClr val="accent6"/>
                </a:solidFill>
              </a:rPr>
              <a:t>- Thực hiện kiểm thử toàn diện</a:t>
            </a:r>
            <a:endParaRPr lang="vi-VN" dirty="0" smtClean="0">
              <a:solidFill>
                <a:schemeClr val="accent6"/>
              </a:solidFill>
            </a:endParaRPr>
          </a:p>
          <a:p>
            <a:r>
              <a:rPr lang="vi-VN" dirty="0">
                <a:solidFill>
                  <a:schemeClr val="accent6"/>
                </a:solidFill>
              </a:rPr>
              <a:t>- Triển khai frontend với Amplify hoặc S3 + CloudFront.</a:t>
            </a:r>
            <a:endParaRPr lang="vi-VN" dirty="0" smtClean="0">
              <a:solidFill>
                <a:schemeClr val="accent6"/>
              </a:solidFill>
            </a:endParaRPr>
          </a:p>
          <a:p>
            <a:r>
              <a:rPr lang="vi-VN" dirty="0" smtClean="0">
                <a:solidFill>
                  <a:schemeClr val="accent6"/>
                </a:solidFill>
              </a:rPr>
              <a:t>- Bàn </a:t>
            </a:r>
            <a:r>
              <a:rPr lang="vi-VN" dirty="0">
                <a:solidFill>
                  <a:schemeClr val="accent6"/>
                </a:solidFill>
              </a:rPr>
              <a:t>giao: Hệ thống sẵn sàng chạy thực tế</a:t>
            </a:r>
            <a:r>
              <a:rPr lang="vi-VN" dirty="0" smtClean="0">
                <a:solidFill>
                  <a:schemeClr val="accent6"/>
                </a:solidFill>
              </a:rPr>
              <a:t>.</a:t>
            </a:r>
          </a:p>
          <a:p>
            <a:r>
              <a:rPr lang="vi-VN" dirty="0" smtClean="0">
                <a:solidFill>
                  <a:schemeClr val="accent6"/>
                </a:solidFill>
              </a:rPr>
              <a:t>Yêu cầu kỹ thuật: </a:t>
            </a:r>
          </a:p>
          <a:p>
            <a:r>
              <a:rPr lang="vi-VN" dirty="0">
                <a:solidFill>
                  <a:schemeClr val="accent6"/>
                </a:solidFill>
              </a:rPr>
              <a:t>- Tính toán: AWS Lambda cho xử lý backend không máy </a:t>
            </a:r>
            <a:r>
              <a:rPr lang="vi-VN" dirty="0" smtClean="0">
                <a:solidFill>
                  <a:schemeClr val="accent6"/>
                </a:solidFill>
              </a:rPr>
              <a:t>chủ</a:t>
            </a:r>
          </a:p>
          <a:p>
            <a:r>
              <a:rPr lang="vi-VN" dirty="0">
                <a:solidFill>
                  <a:schemeClr val="accent6"/>
                </a:solidFill>
              </a:rPr>
              <a:t>- Lưu trữ: Amazon S3 (học liệu), DynamoDB (dữ liệu hành vi</a:t>
            </a:r>
            <a:r>
              <a:rPr lang="vi-VN" dirty="0" smtClean="0">
                <a:solidFill>
                  <a:schemeClr val="accent6"/>
                </a:solidFill>
              </a:rPr>
              <a:t>)</a:t>
            </a:r>
          </a:p>
          <a:p>
            <a:r>
              <a:rPr lang="vi-VN" dirty="0">
                <a:solidFill>
                  <a:schemeClr val="accent6"/>
                </a:solidFill>
              </a:rPr>
              <a:t>- Mạng: API Gateway cho giao tiếp giữa frontend và backend</a:t>
            </a:r>
            <a:endParaRPr lang="vi-VN" dirty="0" smtClean="0">
              <a:solidFill>
                <a:schemeClr val="accent6"/>
              </a:solidFill>
            </a:endParaRPr>
          </a:p>
          <a:p>
            <a:r>
              <a:rPr lang="vi-VN" dirty="0" smtClean="0">
                <a:solidFill>
                  <a:schemeClr val="accent6"/>
                </a:solidFill>
              </a:rPr>
              <a:t>Phương pháp phát triển và tiếp cận:</a:t>
            </a:r>
          </a:p>
          <a:p>
            <a:r>
              <a:rPr lang="vi-VN" dirty="0">
                <a:solidFill>
                  <a:schemeClr val="accent6"/>
                </a:solidFill>
              </a:rPr>
              <a:t>- Mô hình Agile, phát triển theo vòng lặp ngắn (sprint 1–2 tuần</a:t>
            </a:r>
            <a:r>
              <a:rPr lang="vi-VN" dirty="0" smtClean="0">
                <a:solidFill>
                  <a:schemeClr val="accent6"/>
                </a:solidFill>
              </a:rPr>
              <a:t>)</a:t>
            </a:r>
          </a:p>
          <a:p>
            <a:r>
              <a:rPr lang="vi-VN" dirty="0" smtClean="0">
                <a:solidFill>
                  <a:schemeClr val="accent6"/>
                </a:solidFill>
              </a:rPr>
              <a:t>- Mỗi </a:t>
            </a:r>
            <a:r>
              <a:rPr lang="vi-VN" dirty="0">
                <a:solidFill>
                  <a:schemeClr val="accent6"/>
                </a:solidFill>
              </a:rPr>
              <a:t>sprint có demo, nhận phản hồi sớm từ người dùng thử nghiệm</a:t>
            </a:r>
            <a:r>
              <a:rPr lang="vi-VN" dirty="0" smtClean="0">
                <a:solidFill>
                  <a:schemeClr val="accent6"/>
                </a:solidFill>
              </a:rPr>
              <a:t>.</a:t>
            </a:r>
          </a:p>
          <a:p>
            <a:r>
              <a:rPr lang="vi-VN" dirty="0" smtClean="0">
                <a:solidFill>
                  <a:schemeClr val="accent6"/>
                </a:solidFill>
              </a:rPr>
              <a:t>Chiến lược thử nghiệm:</a:t>
            </a:r>
          </a:p>
          <a:p>
            <a:r>
              <a:rPr lang="vi-VN" dirty="0">
                <a:solidFill>
                  <a:schemeClr val="accent6"/>
                </a:solidFill>
              </a:rPr>
              <a:t>- Đơn vị cho Lambda functions</a:t>
            </a:r>
            <a:endParaRPr lang="vi-VN" dirty="0" smtClean="0">
              <a:solidFill>
                <a:schemeClr val="accent6"/>
              </a:solidFill>
            </a:endParaRPr>
          </a:p>
          <a:p>
            <a:r>
              <a:rPr lang="vi-VN" dirty="0">
                <a:solidFill>
                  <a:schemeClr val="accent6"/>
                </a:solidFill>
              </a:rPr>
              <a:t>- Tích hợp giữa API Gateway – Lambda – DynamoDB.</a:t>
            </a:r>
            <a:endParaRPr lang="vi-VN" dirty="0" smtClean="0">
              <a:solidFill>
                <a:schemeClr val="accent6"/>
              </a:solidFill>
            </a:endParaRPr>
          </a:p>
          <a:p>
            <a:r>
              <a:rPr lang="vi-VN" dirty="0">
                <a:solidFill>
                  <a:schemeClr val="accent6"/>
                </a:solidFill>
              </a:rPr>
              <a:t>- Hiệu suất với dữ liệu giả lập cho 100–500 người dùng đồng thời</a:t>
            </a:r>
            <a:r>
              <a:rPr lang="vi-VN" dirty="0" smtClean="0">
                <a:solidFill>
                  <a:schemeClr val="accent6"/>
                </a:solidFill>
              </a:rPr>
              <a:t>.</a:t>
            </a:r>
          </a:p>
        </p:txBody>
      </p:sp>
    </p:spTree>
    <p:extLst>
      <p:ext uri="{BB962C8B-B14F-4D97-AF65-F5344CB8AC3E}">
        <p14:creationId xmlns:p14="http://schemas.microsoft.com/office/powerpoint/2010/main" val="10826708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4874" y="951012"/>
            <a:ext cx="5869726" cy="2462213"/>
          </a:xfrm>
          <a:prstGeom prst="rect">
            <a:avLst/>
          </a:prstGeom>
        </p:spPr>
        <p:txBody>
          <a:bodyPr wrap="square">
            <a:spAutoFit/>
          </a:bodyPr>
          <a:lstStyle/>
          <a:p>
            <a:r>
              <a:rPr lang="vi-VN" dirty="0">
                <a:solidFill>
                  <a:schemeClr val="accent6"/>
                </a:solidFill>
              </a:rPr>
              <a:t>Kế hoạch triển khai và quy trình khôi phục</a:t>
            </a:r>
            <a:r>
              <a:rPr lang="vi-VN" dirty="0" smtClean="0">
                <a:solidFill>
                  <a:schemeClr val="accent6"/>
                </a:solidFill>
              </a:rPr>
              <a:t>:</a:t>
            </a:r>
          </a:p>
          <a:p>
            <a:r>
              <a:rPr lang="vi-VN" dirty="0">
                <a:solidFill>
                  <a:schemeClr val="accent6"/>
                </a:solidFill>
              </a:rPr>
              <a:t>- Triển khai thử nghiệm (Staging) trước khi ra mắt chính </a:t>
            </a:r>
            <a:r>
              <a:rPr lang="vi-VN" dirty="0" smtClean="0">
                <a:solidFill>
                  <a:schemeClr val="accent6"/>
                </a:solidFill>
              </a:rPr>
              <a:t>thức</a:t>
            </a:r>
          </a:p>
          <a:p>
            <a:r>
              <a:rPr lang="vi-VN" dirty="0">
                <a:solidFill>
                  <a:schemeClr val="accent6"/>
                </a:solidFill>
              </a:rPr>
              <a:t>- Triển khai chính thức (Production): sử dụng Amplify hoặc CloudFront phân phối giao diện </a:t>
            </a:r>
            <a:r>
              <a:rPr lang="vi-VN" dirty="0" smtClean="0">
                <a:solidFill>
                  <a:schemeClr val="accent6"/>
                </a:solidFill>
              </a:rPr>
              <a:t>web</a:t>
            </a:r>
          </a:p>
          <a:p>
            <a:r>
              <a:rPr lang="vi-VN" dirty="0">
                <a:solidFill>
                  <a:schemeClr val="accent6"/>
                </a:solidFill>
              </a:rPr>
              <a:t>- Quy trình khôi phục: backup định kỳ S3, export DynamoDB theo snapshot hoặc TTL + export. Lambda versioning hỗ trợ rollback.</a:t>
            </a:r>
            <a:endParaRPr lang="vi-VN" dirty="0" smtClean="0">
              <a:solidFill>
                <a:schemeClr val="accent6"/>
              </a:solidFill>
            </a:endParaRPr>
          </a:p>
          <a:p>
            <a:r>
              <a:rPr lang="vi-VN" dirty="0" smtClean="0">
                <a:solidFill>
                  <a:schemeClr val="accent6"/>
                </a:solidFill>
              </a:rPr>
              <a:t>Quản lý cấu hình:</a:t>
            </a:r>
          </a:p>
          <a:p>
            <a:r>
              <a:rPr lang="vi-VN" dirty="0">
                <a:solidFill>
                  <a:schemeClr val="accent6"/>
                </a:solidFill>
              </a:rPr>
              <a:t>- Sử dụng AWS Parameter Store hoặc Secrets Manager để quản lý </a:t>
            </a:r>
            <a:r>
              <a:rPr lang="vi-VN" dirty="0" smtClean="0">
                <a:solidFill>
                  <a:schemeClr val="accent6"/>
                </a:solidFill>
              </a:rPr>
              <a:t>môi </a:t>
            </a:r>
            <a:r>
              <a:rPr lang="vi-VN" dirty="0">
                <a:solidFill>
                  <a:schemeClr val="accent6"/>
                </a:solidFill>
              </a:rPr>
              <a:t>trường </a:t>
            </a:r>
            <a:r>
              <a:rPr lang="vi-VN" dirty="0" smtClean="0">
                <a:solidFill>
                  <a:schemeClr val="accent6"/>
                </a:solidFill>
              </a:rPr>
              <a:t>và những </a:t>
            </a:r>
            <a:r>
              <a:rPr lang="vi-VN" dirty="0">
                <a:solidFill>
                  <a:schemeClr val="accent6"/>
                </a:solidFill>
              </a:rPr>
              <a:t>thông tin nhạy cảm.</a:t>
            </a:r>
            <a:endParaRPr lang="vi-VN" dirty="0" smtClean="0">
              <a:solidFill>
                <a:schemeClr val="accent6"/>
              </a:solidFill>
            </a:endParaRPr>
          </a:p>
          <a:p>
            <a:r>
              <a:rPr lang="vi-VN" dirty="0">
                <a:solidFill>
                  <a:schemeClr val="accent6"/>
                </a:solidFill>
              </a:rPr>
              <a:t>- Phân chia môi trường rõ ràng: dev, staging, production.</a:t>
            </a:r>
            <a:endParaRPr lang="vi-VN" dirty="0" smtClean="0">
              <a:solidFill>
                <a:schemeClr val="accent6"/>
              </a:solidFill>
            </a:endParaRPr>
          </a:p>
          <a:p>
            <a:r>
              <a:rPr lang="vi-VN" dirty="0">
                <a:solidFill>
                  <a:schemeClr val="accent6"/>
                </a:solidFill>
              </a:rPr>
              <a:t>- Lưu vết và kiểm soát phiên bản qua Git.</a:t>
            </a:r>
          </a:p>
        </p:txBody>
      </p:sp>
    </p:spTree>
    <p:extLst>
      <p:ext uri="{BB962C8B-B14F-4D97-AF65-F5344CB8AC3E}">
        <p14:creationId xmlns:p14="http://schemas.microsoft.com/office/powerpoint/2010/main" val="3576983737"/>
      </p:ext>
    </p:extLst>
  </p:cSld>
  <p:clrMapOvr>
    <a:masterClrMapping/>
  </p:clrMapOvr>
</p:sld>
</file>

<file path=ppt/theme/theme1.xml><?xml version="1.0" encoding="utf-8"?>
<a:theme xmlns:a="http://schemas.openxmlformats.org/drawingml/2006/main" name="Dark Theme by Slidesgo">
  <a:themeElements>
    <a:clrScheme name="Simple Light">
      <a:dk1>
        <a:srgbClr val="FEFDF8"/>
      </a:dk1>
      <a:lt1>
        <a:srgbClr val="111212"/>
      </a:lt1>
      <a:dk2>
        <a:srgbClr val="0E0E0E"/>
      </a:dk2>
      <a:lt2>
        <a:srgbClr val="FFFFFF"/>
      </a:lt2>
      <a:accent1>
        <a:srgbClr val="9B9B9B"/>
      </a:accent1>
      <a:accent2>
        <a:srgbClr val="FFFFFF"/>
      </a:accent2>
      <a:accent3>
        <a:srgbClr val="FFFFFF"/>
      </a:accent3>
      <a:accent4>
        <a:srgbClr val="FFFFFF"/>
      </a:accent4>
      <a:accent5>
        <a:srgbClr val="FFFFFF"/>
      </a:accent5>
      <a:accent6>
        <a:srgbClr val="FFFFFF"/>
      </a:accent6>
      <a:hlink>
        <a:srgbClr val="FEFDF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1330</TotalTime>
  <Words>1890</Words>
  <Application>Microsoft Office PowerPoint</Application>
  <PresentationFormat>On-screen Show (16:9)</PresentationFormat>
  <Paragraphs>194</Paragraphs>
  <Slides>17</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Open Sans Light</vt:lpstr>
      <vt:lpstr>Arial</vt:lpstr>
      <vt:lpstr>Anaheim</vt:lpstr>
      <vt:lpstr>Raleway</vt:lpstr>
      <vt:lpstr>Nunito Light</vt:lpstr>
      <vt:lpstr>Manrope</vt:lpstr>
      <vt:lpstr>Onest</vt:lpstr>
      <vt:lpstr>Rethink Sans ExtraBold</vt:lpstr>
      <vt:lpstr>Bebas Neue</vt:lpstr>
      <vt:lpstr>Dark Theme by Slidesgo</vt:lpstr>
      <vt:lpstr>Learning Tracker</vt:lpstr>
      <vt:lpstr>Tên dự án: Cloud-based Learning Progress Tracker on AWS  1. Executive Summary Mục tiêu:  Thiết kế một hệ thống cá nhân hóa để theo dõi học tập, giúp sinh viên theo dõi tiến độ học tập và tối ưu hóa quá trình học bằng cách sử dụng dữ liệu hành vi để phân tích hiệu suất và gợi ý tài liệu học phù hợp. Đánh giá về vấn đề:  Sự tham gia của sinh viên và việc đánh giá hiệu quả học tập còn hạn chế trên các nền tảng học trực tuyến, sinh viên học trực tuyến thường thiếu các công cụ giúp họ theo dõi quá trình học tập, phát triển chiến lược học tập và nhận được phản hồi nhanh chóng. Tổng quan các giải pháp: AWS cung cấp nhiều dịch vụ đám mây khác nhau, bao gồm AWS Cognito, IAM, CloudWatch, DynamoDB, Lambda, có thể được sử dụng cho nhiều tác vụ khác nhau như phân tích dữ liệu, học máy và tạo bảng điều khiển. Các dịch vụ này có thể được sử dụng để quản lý và phân tích dữ liệu, cung cấp thông tin chi tiết theo thời gian thực và quản lý lưu trữ S3. Tính năng chính: Xác thực người dùng và phân quyền truy cập, ghi nhận và theo dõi hoạt động học tập, dashboard hiệu suất theo thời gian thực, giao diện frontend đáp ứng, triển khai trên Amplify / CloudFront.</vt:lpstr>
      <vt:lpstr>Các lợi ích cho doanh nghiệp và ROI:     - Cải thiện kết quả học tập và giảm tỷ lệ bỏ học, tăng khả năng tương tác, thu hút các sinh viên.      - Tối ưu hóa thời gian dễ dàng, giảm khối lượng theo dõi thủ công cho giáo viên, hỗ trợ học tập dựa trên dữ liệu, cung cấp dữ liệu phân tích kỹ lưỡng cho nhà trường. Chi phí và thời gian triển khai:    - Chi phí trung bình hàng tháng khoảng $300, tăng theo quy mô.  - Thời gian triển khai: 8 đến 10 tuần Chỉ số thành công và kết quả mong đợi: - Trong tháng đầu tiên, 70% người dùng hoạt động đã được xác nhận chính xác. - 45% người dùng hài lòng với nội dung có thể tùy chỉnh - Tăng tỷ lệ hoàn thành phiên học tập khoảng 50%​.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Cloud-based Learning Progress Tracker</dc:title>
  <cp:lastModifiedBy>FPTSHOP</cp:lastModifiedBy>
  <cp:revision>41</cp:revision>
  <dcterms:modified xsi:type="dcterms:W3CDTF">2025-07-13T16:03:37Z</dcterms:modified>
</cp:coreProperties>
</file>